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59" r:id="rId2"/>
    <p:sldMasterId id="2147483762" r:id="rId3"/>
    <p:sldMasterId id="2147483765" r:id="rId4"/>
    <p:sldMasterId id="2147483768" r:id="rId5"/>
  </p:sldMasterIdLst>
  <p:notesMasterIdLst>
    <p:notesMasterId r:id="rId53"/>
  </p:notesMasterIdLst>
  <p:handoutMasterIdLst>
    <p:handoutMasterId r:id="rId54"/>
  </p:handoutMasterIdLst>
  <p:sldIdLst>
    <p:sldId id="814" r:id="rId6"/>
    <p:sldId id="858" r:id="rId7"/>
    <p:sldId id="860" r:id="rId8"/>
    <p:sldId id="862" r:id="rId9"/>
    <p:sldId id="912" r:id="rId10"/>
    <p:sldId id="875" r:id="rId11"/>
    <p:sldId id="878" r:id="rId12"/>
    <p:sldId id="932" r:id="rId13"/>
    <p:sldId id="880" r:id="rId14"/>
    <p:sldId id="881" r:id="rId15"/>
    <p:sldId id="890" r:id="rId16"/>
    <p:sldId id="847" r:id="rId17"/>
    <p:sldId id="891" r:id="rId18"/>
    <p:sldId id="892" r:id="rId19"/>
    <p:sldId id="893" r:id="rId20"/>
    <p:sldId id="897" r:id="rId21"/>
    <p:sldId id="896" r:id="rId22"/>
    <p:sldId id="895" r:id="rId23"/>
    <p:sldId id="894" r:id="rId24"/>
    <p:sldId id="898" r:id="rId25"/>
    <p:sldId id="900" r:id="rId26"/>
    <p:sldId id="902" r:id="rId27"/>
    <p:sldId id="884" r:id="rId28"/>
    <p:sldId id="924" r:id="rId29"/>
    <p:sldId id="925" r:id="rId30"/>
    <p:sldId id="908" r:id="rId31"/>
    <p:sldId id="927" r:id="rId32"/>
    <p:sldId id="909" r:id="rId33"/>
    <p:sldId id="928" r:id="rId34"/>
    <p:sldId id="933" r:id="rId35"/>
    <p:sldId id="929" r:id="rId36"/>
    <p:sldId id="906" r:id="rId37"/>
    <p:sldId id="930" r:id="rId38"/>
    <p:sldId id="904" r:id="rId39"/>
    <p:sldId id="907" r:id="rId40"/>
    <p:sldId id="921" r:id="rId41"/>
    <p:sldId id="922" r:id="rId42"/>
    <p:sldId id="926" r:id="rId43"/>
    <p:sldId id="849" r:id="rId44"/>
    <p:sldId id="845" r:id="rId45"/>
    <p:sldId id="923" r:id="rId46"/>
    <p:sldId id="852" r:id="rId47"/>
    <p:sldId id="851" r:id="rId48"/>
    <p:sldId id="915" r:id="rId49"/>
    <p:sldId id="856" r:id="rId50"/>
    <p:sldId id="914" r:id="rId51"/>
    <p:sldId id="815" r:id="rId52"/>
  </p:sldIdLst>
  <p:sldSz cx="9144000" cy="6858000" type="screen4x3"/>
  <p:notesSz cx="6797675" cy="9926638"/>
  <p:defaultTextStyle>
    <a:defPPr>
      <a:defRPr lang="sl-SI"/>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4DB"/>
    <a:srgbClr val="0C1C32"/>
    <a:srgbClr val="050C15"/>
    <a:srgbClr val="301702"/>
    <a:srgbClr val="336600"/>
    <a:srgbClr val="004459"/>
    <a:srgbClr val="5A5A5A"/>
    <a:srgbClr val="E3556A"/>
    <a:srgbClr val="CC0066"/>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5274" autoAdjust="0"/>
  </p:normalViewPr>
  <p:slideViewPr>
    <p:cSldViewPr snapToGrid="0" snapToObjects="1">
      <p:cViewPr varScale="1">
        <p:scale>
          <a:sx n="114" d="100"/>
          <a:sy n="114" d="100"/>
        </p:scale>
        <p:origin x="1326" y="144"/>
      </p:cViewPr>
      <p:guideLst>
        <p:guide orient="horz" pos="1621"/>
        <p:guide pos="6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atin typeface="Tahoma" charset="0"/>
              </a:defRPr>
            </a:lvl1pPr>
          </a:lstStyle>
          <a:p>
            <a:pPr>
              <a:defRPr/>
            </a:pPr>
            <a:endParaRPr lang="sl-SI"/>
          </a:p>
        </p:txBody>
      </p:sp>
      <p:sp>
        <p:nvSpPr>
          <p:cNvPr id="18435" name="Rectangle 3"/>
          <p:cNvSpPr>
            <a:spLocks noGrp="1" noChangeArrowheads="1"/>
          </p:cNvSpPr>
          <p:nvPr>
            <p:ph type="dt" sz="quarter" idx="1"/>
          </p:nvPr>
        </p:nvSpPr>
        <p:spPr bwMode="auto">
          <a:xfrm>
            <a:off x="3851591"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atin typeface="Tahoma" charset="0"/>
              </a:defRPr>
            </a:lvl1pPr>
          </a:lstStyle>
          <a:p>
            <a:pPr>
              <a:defRPr/>
            </a:pPr>
            <a:endParaRPr lang="sl-SI"/>
          </a:p>
        </p:txBody>
      </p:sp>
      <p:sp>
        <p:nvSpPr>
          <p:cNvPr id="18436" name="Rectangle 4"/>
          <p:cNvSpPr>
            <a:spLocks noGrp="1" noChangeArrowheads="1"/>
          </p:cNvSpPr>
          <p:nvPr>
            <p:ph type="ftr" sz="quarter" idx="2"/>
          </p:nvPr>
        </p:nvSpPr>
        <p:spPr bwMode="auto">
          <a:xfrm>
            <a:off x="0" y="943030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atin typeface="Tahoma" charset="0"/>
              </a:defRPr>
            </a:lvl1pPr>
          </a:lstStyle>
          <a:p>
            <a:pPr>
              <a:defRPr/>
            </a:pPr>
            <a:endParaRPr lang="sl-SI"/>
          </a:p>
        </p:txBody>
      </p:sp>
      <p:sp>
        <p:nvSpPr>
          <p:cNvPr id="18437" name="Rectangle 5"/>
          <p:cNvSpPr>
            <a:spLocks noGrp="1" noChangeArrowheads="1"/>
          </p:cNvSpPr>
          <p:nvPr>
            <p:ph type="sldNum" sz="quarter" idx="3"/>
          </p:nvPr>
        </p:nvSpPr>
        <p:spPr bwMode="auto">
          <a:xfrm>
            <a:off x="3851591" y="943030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atin typeface="Tahoma" charset="0"/>
              </a:defRPr>
            </a:lvl1pPr>
          </a:lstStyle>
          <a:p>
            <a:pPr>
              <a:defRPr/>
            </a:pPr>
            <a:fld id="{ABA8E35C-6C6B-487F-97C3-4AC633E2CCE5}" type="slidenum">
              <a:rPr lang="sl-SI"/>
              <a:pPr>
                <a:defRPr/>
              </a:pPr>
              <a:t>‹#›</a:t>
            </a:fld>
            <a:endParaRPr lang="sl-SI"/>
          </a:p>
        </p:txBody>
      </p:sp>
    </p:spTree>
    <p:extLst>
      <p:ext uri="{BB962C8B-B14F-4D97-AF65-F5344CB8AC3E}">
        <p14:creationId xmlns:p14="http://schemas.microsoft.com/office/powerpoint/2010/main" val="1382191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hdr" sz="quarter"/>
          </p:nvPr>
        </p:nvSpPr>
        <p:spPr bwMode="auto">
          <a:xfrm>
            <a:off x="0"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atin typeface="Tahoma" charset="0"/>
              </a:defRPr>
            </a:lvl1pPr>
          </a:lstStyle>
          <a:p>
            <a:pPr>
              <a:defRPr/>
            </a:pPr>
            <a:endParaRPr lang="sl-SI"/>
          </a:p>
        </p:txBody>
      </p:sp>
      <p:sp>
        <p:nvSpPr>
          <p:cNvPr id="505859" name="Rectangle 3"/>
          <p:cNvSpPr>
            <a:spLocks noGrp="1" noChangeArrowheads="1"/>
          </p:cNvSpPr>
          <p:nvPr>
            <p:ph type="dt" idx="1"/>
          </p:nvPr>
        </p:nvSpPr>
        <p:spPr bwMode="auto">
          <a:xfrm>
            <a:off x="3849997"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atin typeface="Tahoma" charset="0"/>
              </a:defRPr>
            </a:lvl1pPr>
          </a:lstStyle>
          <a:p>
            <a:pPr>
              <a:defRPr/>
            </a:pPr>
            <a:endParaRPr lang="sl-SI"/>
          </a:p>
        </p:txBody>
      </p:sp>
      <p:sp>
        <p:nvSpPr>
          <p:cNvPr id="337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505861" name="Rectangle 5"/>
          <p:cNvSpPr>
            <a:spLocks noGrp="1" noChangeArrowheads="1"/>
          </p:cNvSpPr>
          <p:nvPr>
            <p:ph type="body" sz="quarter" idx="3"/>
          </p:nvPr>
        </p:nvSpPr>
        <p:spPr bwMode="auto">
          <a:xfrm>
            <a:off x="679130" y="4715153"/>
            <a:ext cx="5439415" cy="4466987"/>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sp>
        <p:nvSpPr>
          <p:cNvPr id="505862" name="Rectangle 6"/>
          <p:cNvSpPr>
            <a:spLocks noGrp="1" noChangeArrowheads="1"/>
          </p:cNvSpPr>
          <p:nvPr>
            <p:ph type="ftr" sz="quarter" idx="4"/>
          </p:nvPr>
        </p:nvSpPr>
        <p:spPr bwMode="auto">
          <a:xfrm>
            <a:off x="0"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atin typeface="Tahoma" charset="0"/>
              </a:defRPr>
            </a:lvl1pPr>
          </a:lstStyle>
          <a:p>
            <a:pPr>
              <a:defRPr/>
            </a:pPr>
            <a:endParaRPr lang="sl-SI"/>
          </a:p>
        </p:txBody>
      </p:sp>
      <p:sp>
        <p:nvSpPr>
          <p:cNvPr id="505863" name="Rectangle 7"/>
          <p:cNvSpPr>
            <a:spLocks noGrp="1" noChangeArrowheads="1"/>
          </p:cNvSpPr>
          <p:nvPr>
            <p:ph type="sldNum" sz="quarter" idx="5"/>
          </p:nvPr>
        </p:nvSpPr>
        <p:spPr bwMode="auto">
          <a:xfrm>
            <a:off x="3849997"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atin typeface="Tahoma" charset="0"/>
              </a:defRPr>
            </a:lvl1pPr>
          </a:lstStyle>
          <a:p>
            <a:pPr>
              <a:defRPr/>
            </a:pPr>
            <a:fld id="{2E7E057A-3A6E-4ABF-959B-5C88A9F271DD}" type="slidenum">
              <a:rPr lang="sl-SI"/>
              <a:pPr>
                <a:defRPr/>
              </a:pPr>
              <a:t>‹#›</a:t>
            </a:fld>
            <a:endParaRPr lang="sl-SI"/>
          </a:p>
        </p:txBody>
      </p:sp>
    </p:spTree>
    <p:extLst>
      <p:ext uri="{BB962C8B-B14F-4D97-AF65-F5344CB8AC3E}">
        <p14:creationId xmlns:p14="http://schemas.microsoft.com/office/powerpoint/2010/main" val="41225198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charset="0"/>
        <a:ea typeface="+mn-ea"/>
        <a:cs typeface="+mn-cs"/>
      </a:defRPr>
    </a:lvl1pPr>
    <a:lvl2pPr marL="457200" algn="l" rtl="0" eaLnBrk="0" fontAlgn="base" hangingPunct="0">
      <a:spcBef>
        <a:spcPct val="30000"/>
      </a:spcBef>
      <a:spcAft>
        <a:spcPct val="0"/>
      </a:spcAft>
      <a:defRPr sz="1200" kern="1200">
        <a:solidFill>
          <a:schemeClr val="tx1"/>
        </a:solidFill>
        <a:latin typeface="Tahoma" charset="0"/>
        <a:ea typeface="+mn-ea"/>
        <a:cs typeface="+mn-cs"/>
      </a:defRPr>
    </a:lvl2pPr>
    <a:lvl3pPr marL="914400" algn="l" rtl="0" eaLnBrk="0" fontAlgn="base" hangingPunct="0">
      <a:spcBef>
        <a:spcPct val="30000"/>
      </a:spcBef>
      <a:spcAft>
        <a:spcPct val="0"/>
      </a:spcAft>
      <a:defRPr sz="1200" kern="1200">
        <a:solidFill>
          <a:schemeClr val="tx1"/>
        </a:solidFill>
        <a:latin typeface="Tahoma" charset="0"/>
        <a:ea typeface="+mn-ea"/>
        <a:cs typeface="+mn-cs"/>
      </a:defRPr>
    </a:lvl3pPr>
    <a:lvl4pPr marL="1371600" algn="l" rtl="0" eaLnBrk="0" fontAlgn="base" hangingPunct="0">
      <a:spcBef>
        <a:spcPct val="30000"/>
      </a:spcBef>
      <a:spcAft>
        <a:spcPct val="0"/>
      </a:spcAft>
      <a:defRPr sz="1200" kern="1200">
        <a:solidFill>
          <a:schemeClr val="tx1"/>
        </a:solidFill>
        <a:latin typeface="Tahoma" charset="0"/>
        <a:ea typeface="+mn-ea"/>
        <a:cs typeface="+mn-cs"/>
      </a:defRPr>
    </a:lvl4pPr>
    <a:lvl5pPr marL="1828800" algn="l" rtl="0" eaLnBrk="0" fontAlgn="base" hangingPunct="0">
      <a:spcBef>
        <a:spcPct val="30000"/>
      </a:spcBef>
      <a:spcAft>
        <a:spcPct val="0"/>
      </a:spcAft>
      <a:defRPr sz="1200" kern="1200">
        <a:solidFill>
          <a:schemeClr val="tx1"/>
        </a:solidFill>
        <a:latin typeface="Tahoma"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pPr>
                <a:defRPr/>
              </a:pPr>
              <a:t>1</a:t>
            </a:fld>
            <a:endParaRPr lang="sl-SI"/>
          </a:p>
        </p:txBody>
      </p:sp>
    </p:spTree>
    <p:extLst>
      <p:ext uri="{BB962C8B-B14F-4D97-AF65-F5344CB8AC3E}">
        <p14:creationId xmlns:p14="http://schemas.microsoft.com/office/powerpoint/2010/main" val="200736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10</a:t>
            </a:fld>
            <a:endParaRPr lang="sl-SI">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11</a:t>
            </a:fld>
            <a:endParaRPr lang="sl-SI">
              <a:solidFill>
                <a:prstClr val="black"/>
              </a:solidFill>
            </a:endParaRPr>
          </a:p>
        </p:txBody>
      </p:sp>
    </p:spTree>
    <p:extLst>
      <p:ext uri="{BB962C8B-B14F-4D97-AF65-F5344CB8AC3E}">
        <p14:creationId xmlns:p14="http://schemas.microsoft.com/office/powerpoint/2010/main" val="322300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pPr>
                <a:defRPr/>
              </a:pPr>
              <a:t>12</a:t>
            </a:fld>
            <a:endParaRPr 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13</a:t>
            </a:fld>
            <a:endParaRPr lang="sl-SI">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INTENZIVEN URBANI RAZVOJ: Naselji Komen (občinsko središče) in Štanjel s Kobdiljem (upravno in turistično središče)</a:t>
            </a:r>
          </a:p>
          <a:p>
            <a:r>
              <a:rPr lang="sl-SI" dirty="0"/>
              <a:t>POMEMBNEJŠA OSTALA NASELJA: Brestovica pri Komnu, Kobjeglava s Tupelčami in Gorjansko</a:t>
            </a:r>
          </a:p>
          <a:p>
            <a:r>
              <a:rPr lang="sl-SI" dirty="0"/>
              <a:t>PROMETNE POVEZAVE: Sežana – Nova Gorica (Slovenija-Italija) - hitra cesta H4</a:t>
            </a:r>
          </a:p>
          <a:p>
            <a:r>
              <a:rPr lang="sl-SI" dirty="0"/>
              <a:t>OBMOČJA KRAJINE: Kraška krajina</a:t>
            </a:r>
          </a:p>
          <a:p>
            <a:r>
              <a:rPr lang="sl-SI" dirty="0"/>
              <a:t>NARAVNE KVALITETE: zajetja Klariči in Brestovica pri Komnu</a:t>
            </a:r>
          </a:p>
          <a:p>
            <a:endParaRPr lang="sl-SI" dirty="0"/>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14</a:t>
            </a:fld>
            <a:endParaRPr lang="sl-SI">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15</a:t>
            </a:fld>
            <a:endParaRPr lang="sl-SI">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16</a:t>
            </a:fld>
            <a:endParaRPr lang="sl-SI">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17</a:t>
            </a:fld>
            <a:endParaRPr lang="sl-SI">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18</a:t>
            </a:fld>
            <a:endParaRPr lang="sl-SI">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19</a:t>
            </a:fld>
            <a:endParaRPr lang="sl-SI">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a:t>
            </a:fld>
            <a:endParaRPr lang="sl-SI">
              <a:solidFill>
                <a:prstClr val="black"/>
              </a:solidFill>
            </a:endParaRPr>
          </a:p>
        </p:txBody>
      </p:sp>
    </p:spTree>
    <p:extLst>
      <p:ext uri="{BB962C8B-B14F-4D97-AF65-F5344CB8AC3E}">
        <p14:creationId xmlns:p14="http://schemas.microsoft.com/office/powerpoint/2010/main" val="3223001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20</a:t>
            </a:fld>
            <a:endParaRPr lang="sl-SI">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21</a:t>
            </a:fld>
            <a:endParaRPr lang="sl-SI">
              <a:solidFill>
                <a:prstClr val="black"/>
              </a:solidFill>
            </a:endParaRPr>
          </a:p>
        </p:txBody>
      </p:sp>
    </p:spTree>
    <p:extLst>
      <p:ext uri="{BB962C8B-B14F-4D97-AF65-F5344CB8AC3E}">
        <p14:creationId xmlns:p14="http://schemas.microsoft.com/office/powerpoint/2010/main" val="322300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22</a:t>
            </a:fld>
            <a:endParaRPr lang="sl-SI">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23</a:t>
            </a:fld>
            <a:endParaRPr lang="sl-SI">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1030477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1001859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26</a:t>
            </a:fld>
            <a:endParaRPr lang="sl-SI">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1276519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28</a:t>
            </a:fld>
            <a:endParaRPr lang="sl-SI">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414214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a:t>
            </a:fld>
            <a:endParaRPr lang="sl-SI">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2075637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4270929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32</a:t>
            </a:fld>
            <a:endParaRPr lang="sl-SI">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2696686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34</a:t>
            </a:fld>
            <a:endParaRPr lang="sl-SI">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35</a:t>
            </a:fld>
            <a:endParaRPr lang="sl-SI">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36</a:t>
            </a:fld>
            <a:endParaRPr lang="sl-SI">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37</a:t>
            </a:fld>
            <a:endParaRPr lang="sl-SI">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2939199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39</a:t>
            </a:fld>
            <a:endParaRPr lang="sl-SI">
              <a:solidFill>
                <a:prstClr val="black"/>
              </a:solidFill>
            </a:endParaRPr>
          </a:p>
        </p:txBody>
      </p:sp>
    </p:spTree>
    <p:extLst>
      <p:ext uri="{BB962C8B-B14F-4D97-AF65-F5344CB8AC3E}">
        <p14:creationId xmlns:p14="http://schemas.microsoft.com/office/powerpoint/2010/main" val="322300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a:t>
            </a:fld>
            <a:endParaRPr lang="sl-SI">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pPr>
                <a:defRPr/>
              </a:pPr>
              <a:t>40</a:t>
            </a:fld>
            <a:endParaRPr lang="sl-SI"/>
          </a:p>
        </p:txBody>
      </p:sp>
    </p:spTree>
    <p:extLst>
      <p:ext uri="{BB962C8B-B14F-4D97-AF65-F5344CB8AC3E}">
        <p14:creationId xmlns:p14="http://schemas.microsoft.com/office/powerpoint/2010/main" val="2391099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1126615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42</a:t>
            </a:fld>
            <a:endParaRPr lang="sl-SI">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43</a:t>
            </a:fld>
            <a:endParaRPr lang="sl-SI">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dirty="0"/>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44</a:t>
            </a:fld>
            <a:endParaRPr lang="sl-SI">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45</a:t>
            </a:fld>
            <a:endParaRPr lang="sl-SI">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46</a:t>
            </a:fld>
            <a:endParaRPr lang="sl-SI">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pPr>
                <a:defRPr/>
              </a:pPr>
              <a:t>47</a:t>
            </a:fld>
            <a:endParaRPr lang="sl-SI"/>
          </a:p>
        </p:txBody>
      </p:sp>
    </p:spTree>
    <p:extLst>
      <p:ext uri="{BB962C8B-B14F-4D97-AF65-F5344CB8AC3E}">
        <p14:creationId xmlns:p14="http://schemas.microsoft.com/office/powerpoint/2010/main" val="422291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dirty="0"/>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5</a:t>
            </a:fld>
            <a:endParaRPr lang="sl-SI">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6</a:t>
            </a:fld>
            <a:endParaRPr lang="sl-SI">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7</a:t>
            </a:fld>
            <a:endParaRPr lang="sl-SI">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E057A-3A6E-4ABF-959B-5C88A9F271DD}" type="slidenum">
              <a:rPr kumimoji="0" lang="sl-SI" sz="12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sl-SI" sz="1200" b="0" i="0" u="none" strike="noStrike" kern="1200" cap="none" spc="0" normalizeH="0" baseline="0" noProof="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172530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a:p>
        </p:txBody>
      </p:sp>
      <p:sp>
        <p:nvSpPr>
          <p:cNvPr id="4" name="Slide Number Placeholder 3"/>
          <p:cNvSpPr>
            <a:spLocks noGrp="1"/>
          </p:cNvSpPr>
          <p:nvPr>
            <p:ph type="sldNum" sz="quarter" idx="10"/>
          </p:nvPr>
        </p:nvSpPr>
        <p:spPr/>
        <p:txBody>
          <a:bodyPr/>
          <a:lstStyle/>
          <a:p>
            <a:pPr>
              <a:defRPr/>
            </a:pPr>
            <a:fld id="{2E7E057A-3A6E-4ABF-959B-5C88A9F271DD}" type="slidenum">
              <a:rPr lang="sl-SI" smtClean="0">
                <a:solidFill>
                  <a:prstClr val="black"/>
                </a:solidFill>
              </a:rPr>
              <a:pPr>
                <a:defRPr/>
              </a:pPr>
              <a:t>9</a:t>
            </a:fld>
            <a:endParaRPr lang="sl-SI">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l-SI">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l-SI">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43830-8DD9-4BFE-9607-73ACE6DBFC44}" type="slidenum">
              <a:rPr lang="sl-SI">
                <a:solidFill>
                  <a:prstClr val="black"/>
                </a:solidFill>
              </a:rPr>
              <a:pPr>
                <a:defRPr/>
              </a:pPr>
              <a:t>‹#›</a:t>
            </a:fld>
            <a:endParaRPr lang="sl-SI">
              <a:solidFill>
                <a:prstClr val="black"/>
              </a:solidFill>
            </a:endParaRPr>
          </a:p>
        </p:txBody>
      </p:sp>
    </p:spTree>
    <p:extLst>
      <p:ext uri="{BB962C8B-B14F-4D97-AF65-F5344CB8AC3E}">
        <p14:creationId xmlns:p14="http://schemas.microsoft.com/office/powerpoint/2010/main" val="94530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l-SI"/>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l-SI"/>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43830-8DD9-4BFE-9607-73ACE6DBFC44}" type="slidenum">
              <a:rPr lang="sl-SI"/>
              <a:pPr>
                <a:defRPr/>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51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l-SI">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l-SI">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43830-8DD9-4BFE-9607-73ACE6DBFC44}" type="slidenum">
              <a:rPr lang="sl-SI">
                <a:solidFill>
                  <a:prstClr val="black"/>
                </a:solidFill>
              </a:rPr>
              <a:pPr>
                <a:defRPr/>
              </a:pPr>
              <a:t>‹#›</a:t>
            </a:fld>
            <a:endParaRPr lang="sl-SI">
              <a:solidFill>
                <a:prstClr val="black"/>
              </a:solidFill>
            </a:endParaRPr>
          </a:p>
        </p:txBody>
      </p:sp>
    </p:spTree>
    <p:extLst>
      <p:ext uri="{BB962C8B-B14F-4D97-AF65-F5344CB8AC3E}">
        <p14:creationId xmlns:p14="http://schemas.microsoft.com/office/powerpoint/2010/main" val="30228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8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l-SI">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l-SI">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43830-8DD9-4BFE-9607-73ACE6DBFC44}" type="slidenum">
              <a:rPr lang="sl-SI">
                <a:solidFill>
                  <a:prstClr val="black"/>
                </a:solidFill>
              </a:rPr>
              <a:pPr>
                <a:defRPr/>
              </a:pPr>
              <a:t>‹#›</a:t>
            </a:fld>
            <a:endParaRPr lang="sl-SI">
              <a:solidFill>
                <a:prstClr val="black"/>
              </a:solidFill>
            </a:endParaRPr>
          </a:p>
        </p:txBody>
      </p:sp>
    </p:spTree>
    <p:extLst>
      <p:ext uri="{BB962C8B-B14F-4D97-AF65-F5344CB8AC3E}">
        <p14:creationId xmlns:p14="http://schemas.microsoft.com/office/powerpoint/2010/main" val="376978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93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l-SI">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l-SI">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43830-8DD9-4BFE-9607-73ACE6DBFC44}" type="slidenum">
              <a:rPr lang="sl-SI">
                <a:solidFill>
                  <a:prstClr val="black"/>
                </a:solidFill>
              </a:rPr>
              <a:pPr>
                <a:defRPr/>
              </a:pPr>
              <a:t>‹#›</a:t>
            </a:fld>
            <a:endParaRPr lang="sl-SI">
              <a:solidFill>
                <a:prstClr val="black"/>
              </a:solidFill>
            </a:endParaRPr>
          </a:p>
        </p:txBody>
      </p:sp>
    </p:spTree>
    <p:extLst>
      <p:ext uri="{BB962C8B-B14F-4D97-AF65-F5344CB8AC3E}">
        <p14:creationId xmlns:p14="http://schemas.microsoft.com/office/powerpoint/2010/main" val="42745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18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3" r:id="rId1"/>
    <p:sldLayoutId id="214748375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99672"/>
      </p:ext>
    </p:extLst>
  </p:cSld>
  <p:clrMap bg1="lt1" tx1="dk1" bg2="lt2" tx2="dk2" accent1="accent1" accent2="accent2" accent3="accent3" accent4="accent4" accent5="accent5" accent6="accent6" hlink="hlink" folHlink="folHlink"/>
  <p:sldLayoutIdLst>
    <p:sldLayoutId id="2147483760" r:id="rId1"/>
    <p:sldLayoutId id="2147483761"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257182"/>
      </p:ext>
    </p:extLst>
  </p:cSld>
  <p:clrMap bg1="lt1" tx1="dk1" bg2="lt2" tx2="dk2" accent1="accent1" accent2="accent2" accent3="accent3" accent4="accent4" accent5="accent5" accent6="accent6" hlink="hlink" folHlink="folHlink"/>
  <p:sldLayoutIdLst>
    <p:sldLayoutId id="2147483763" r:id="rId1"/>
    <p:sldLayoutId id="214748376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06376"/>
      </p:ext>
    </p:extLst>
  </p:cSld>
  <p:clrMap bg1="lt1" tx1="dk1" bg2="lt2" tx2="dk2" accent1="accent1" accent2="accent2" accent3="accent3" accent4="accent4" accent5="accent5" accent6="accent6" hlink="hlink" folHlink="folHlink"/>
  <p:sldLayoutIdLst>
    <p:sldLayoutId id="2147483766" r:id="rId1"/>
    <p:sldLayoutId id="2147483767"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39115"/>
      </p:ext>
    </p:extLst>
  </p:cSld>
  <p:clrMap bg1="lt1" tx1="dk1" bg2="lt2" tx2="dk2" accent1="accent1" accent2="accent2" accent3="accent3" accent4="accent4" accent5="accent5" accent6="accent6" hlink="hlink" folHlink="folHlink"/>
  <p:sldLayoutIdLst>
    <p:sldLayoutId id="2147483769" r:id="rId1"/>
    <p:sldLayoutId id="2147483770"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jpeg"/><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3.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3.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6.emf"/><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49.jp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50.jp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2.emf"/><Relationship Id="rId5" Type="http://schemas.openxmlformats.org/officeDocument/2006/relationships/image" Target="../media/image51.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57.jpe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cus_tekstura_RGB.jpg"/>
          <p:cNvPicPr>
            <a:picLocks noChangeAspect="1"/>
          </p:cNvPicPr>
          <p:nvPr/>
        </p:nvPicPr>
        <p:blipFill>
          <a:blip r:embed="rId3" cstate="print">
            <a:grayscl/>
            <a:lum bright="3000"/>
          </a:blip>
          <a:srcRect t="25090"/>
          <a:stretch>
            <a:fillRect/>
          </a:stretch>
        </p:blipFill>
        <p:spPr>
          <a:xfrm>
            <a:off x="0" y="0"/>
            <a:ext cx="9144000" cy="3074739"/>
          </a:xfrm>
          <a:prstGeom prst="rect">
            <a:avLst/>
          </a:prstGeom>
        </p:spPr>
      </p:pic>
      <p:sp>
        <p:nvSpPr>
          <p:cNvPr id="7" name="Rectangle 2"/>
          <p:cNvSpPr txBox="1">
            <a:spLocks noChangeArrowheads="1"/>
          </p:cNvSpPr>
          <p:nvPr/>
        </p:nvSpPr>
        <p:spPr>
          <a:xfrm>
            <a:off x="1574702" y="3415388"/>
            <a:ext cx="7721698" cy="2599332"/>
          </a:xfrm>
          <a:prstGeom prst="rect">
            <a:avLst/>
          </a:prstGeom>
        </p:spPr>
        <p:txBody>
          <a:bodyPr/>
          <a:lstStyle/>
          <a:p>
            <a:pPr>
              <a:defRPr/>
            </a:pPr>
            <a:endParaRPr lang="sl-SI" dirty="0">
              <a:latin typeface="+mj-lt"/>
            </a:endParaRPr>
          </a:p>
          <a:p>
            <a:pPr marL="0" marR="0" lvl="0" indent="0" defTabSz="914400" rtl="0" eaLnBrk="1" fontAlgn="base" latinLnBrk="0" hangingPunct="1">
              <a:lnSpc>
                <a:spcPct val="100000"/>
              </a:lnSpc>
              <a:spcBef>
                <a:spcPct val="0"/>
              </a:spcBef>
              <a:spcAft>
                <a:spcPct val="0"/>
              </a:spcAft>
              <a:buClrTx/>
              <a:buSzTx/>
              <a:buFontTx/>
              <a:buNone/>
              <a:tabLst/>
              <a:defRPr/>
            </a:pPr>
            <a:r>
              <a:rPr lang="sl-SI" sz="3400" dirty="0">
                <a:solidFill>
                  <a:srgbClr val="7BA4DB"/>
                </a:solidFill>
                <a:latin typeface="+mj-lt"/>
                <a:ea typeface="+mj-ea"/>
                <a:cs typeface="+mj-cs"/>
              </a:rPr>
              <a:t>OBČINSKI PROSTORSKI NAČRT</a:t>
            </a:r>
          </a:p>
          <a:p>
            <a:pPr marL="0" marR="0" lvl="0" indent="0" defTabSz="914400" rtl="0" eaLnBrk="1" fontAlgn="base" latinLnBrk="0" hangingPunct="1">
              <a:lnSpc>
                <a:spcPct val="100000"/>
              </a:lnSpc>
              <a:spcBef>
                <a:spcPct val="0"/>
              </a:spcBef>
              <a:spcAft>
                <a:spcPct val="0"/>
              </a:spcAft>
              <a:buClrTx/>
              <a:buSzTx/>
              <a:buFontTx/>
              <a:buNone/>
              <a:tabLst/>
              <a:defRPr/>
            </a:pPr>
            <a:r>
              <a:rPr lang="sl-SI" sz="3400" b="1" dirty="0">
                <a:solidFill>
                  <a:srgbClr val="7BA4DB"/>
                </a:solidFill>
                <a:latin typeface="+mj-lt"/>
                <a:ea typeface="+mj-ea"/>
                <a:cs typeface="+mj-cs"/>
              </a:rPr>
              <a:t>OBČINE IZOLA</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sl-SI" sz="1400" i="0" u="none" strike="noStrike" kern="1200" cap="none" spc="0" normalizeH="0" baseline="0" noProof="0" dirty="0">
              <a:ln>
                <a:noFill/>
              </a:ln>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sl-SI" sz="1400" i="0" u="none" strike="noStrike" kern="1200" cap="none" spc="0" normalizeH="0" baseline="0" noProof="0" dirty="0">
              <a:ln>
                <a:noFill/>
              </a:ln>
              <a:uLnTx/>
              <a:uFillTx/>
              <a:latin typeface="+mj-lt"/>
              <a:ea typeface="+mj-ea"/>
              <a:cs typeface="+mj-cs"/>
            </a:endParaRPr>
          </a:p>
          <a:p>
            <a:pPr lvl="0" fontAlgn="auto">
              <a:lnSpc>
                <a:spcPct val="150000"/>
              </a:lnSpc>
              <a:spcBef>
                <a:spcPts val="0"/>
              </a:spcBef>
              <a:spcAft>
                <a:spcPts val="0"/>
              </a:spcAft>
            </a:pPr>
            <a:r>
              <a:rPr lang="sl-SI" sz="1000" dirty="0">
                <a:solidFill>
                  <a:srgbClr val="000000"/>
                </a:solidFill>
                <a:latin typeface="Calibri"/>
                <a:ea typeface="Times New Roman"/>
                <a:cs typeface="Times New Roman"/>
              </a:rPr>
              <a:t>JUNIJ 2018</a:t>
            </a:r>
            <a:endParaRPr lang="sl-SI"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sl-SI" sz="1400" i="0" u="none" strike="noStrike" kern="1200" cap="none" spc="0" normalizeH="0" baseline="0" noProof="0" dirty="0">
              <a:ln>
                <a:noFill/>
              </a:ln>
              <a:solidFill>
                <a:schemeClr val="tx1">
                  <a:lumMod val="65000"/>
                  <a:lumOff val="35000"/>
                </a:schemeClr>
              </a:solidFill>
              <a:uLnTx/>
              <a:uFillTx/>
              <a:latin typeface="+mj-lt"/>
              <a:ea typeface="+mj-ea"/>
              <a:cs typeface="Arial" charset="0"/>
            </a:endParaRPr>
          </a:p>
        </p:txBody>
      </p:sp>
      <p:pic>
        <p:nvPicPr>
          <p:cNvPr id="9" name="Picture 2" descr="C:\Documents and Settings\Lena\My Documents\Locus word\Locus_znak in logotip_RGB.jpg"/>
          <p:cNvPicPr>
            <a:picLocks noChangeAspect="1" noChangeArrowheads="1"/>
          </p:cNvPicPr>
          <p:nvPr/>
        </p:nvPicPr>
        <p:blipFill>
          <a:blip r:embed="rId4" cstate="print"/>
          <a:srcRect t="15475" r="8560" b="16547"/>
          <a:stretch>
            <a:fillRect/>
          </a:stretch>
        </p:blipFill>
        <p:spPr bwMode="auto">
          <a:xfrm>
            <a:off x="812800" y="1790977"/>
            <a:ext cx="1767840" cy="612618"/>
          </a:xfrm>
          <a:prstGeom prst="rect">
            <a:avLst/>
          </a:prstGeom>
          <a:noFill/>
          <a:ln>
            <a:noFill/>
          </a:ln>
        </p:spPr>
      </p:pic>
      <p:sp>
        <p:nvSpPr>
          <p:cNvPr id="15" name="Rectangle 14"/>
          <p:cNvSpPr/>
          <p:nvPr/>
        </p:nvSpPr>
        <p:spPr>
          <a:xfrm>
            <a:off x="1589864" y="212830"/>
            <a:ext cx="5822031" cy="486352"/>
          </a:xfrm>
          <a:prstGeom prst="rect">
            <a:avLst/>
          </a:prstGeom>
        </p:spPr>
        <p:txBody>
          <a:bodyPr wrap="square">
            <a:spAutoFit/>
          </a:bodyPr>
          <a:lstStyle/>
          <a:p>
            <a:pPr lvl="0" fontAlgn="auto">
              <a:lnSpc>
                <a:spcPct val="150000"/>
              </a:lnSpc>
              <a:spcBef>
                <a:spcPts val="0"/>
              </a:spcBef>
              <a:spcAft>
                <a:spcPts val="0"/>
              </a:spcAft>
            </a:pPr>
            <a:r>
              <a:rPr lang="sl-SI" sz="900">
                <a:solidFill>
                  <a:srgbClr val="000000"/>
                </a:solidFill>
                <a:latin typeface="Calibri"/>
                <a:ea typeface="Times New Roman"/>
                <a:cs typeface="Times New Roman"/>
              </a:rPr>
              <a:t>LOCUS prostorske informacijske rešitve d.o.o.</a:t>
            </a:r>
          </a:p>
          <a:p>
            <a:pPr lvl="0" fontAlgn="auto">
              <a:lnSpc>
                <a:spcPct val="150000"/>
              </a:lnSpc>
              <a:spcBef>
                <a:spcPts val="0"/>
              </a:spcBef>
              <a:spcAft>
                <a:spcPts val="0"/>
              </a:spcAft>
            </a:pPr>
            <a:r>
              <a:rPr lang="sl-SI" sz="900">
                <a:solidFill>
                  <a:srgbClr val="000000"/>
                </a:solidFill>
                <a:latin typeface="Calibri"/>
                <a:ea typeface="Times New Roman"/>
                <a:cs typeface="Times New Roman"/>
              </a:rPr>
              <a:t>Ljubljanska cesta 76 </a:t>
            </a:r>
            <a:r>
              <a:rPr lang="sl-SI" sz="900" b="1">
                <a:solidFill>
                  <a:srgbClr val="7BA4DB"/>
                </a:solidFill>
                <a:latin typeface="Calibri"/>
                <a:ea typeface="Times New Roman"/>
                <a:cs typeface="Times New Roman"/>
              </a:rPr>
              <a:t>I</a:t>
            </a:r>
            <a:r>
              <a:rPr lang="sl-SI" sz="900">
                <a:solidFill>
                  <a:srgbClr val="000000"/>
                </a:solidFill>
                <a:latin typeface="Calibri"/>
                <a:ea typeface="Times New Roman"/>
                <a:cs typeface="Times New Roman"/>
              </a:rPr>
              <a:t> 1230 Domžale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7" name="Content Placeholder 2"/>
          <p:cNvSpPr txBox="1">
            <a:spLocks/>
          </p:cNvSpPr>
          <p:nvPr/>
        </p:nvSpPr>
        <p:spPr>
          <a:xfrm>
            <a:off x="915614" y="2691901"/>
            <a:ext cx="3802302" cy="81860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
                <a:srgbClr val="7BA4DB"/>
              </a:buClr>
              <a:buFont typeface="Wingdings" pitchFamily="2" charset="2"/>
              <a:buChar char="§"/>
            </a:pPr>
            <a:r>
              <a:rPr lang="sl-SI" altLang="sl-SI" sz="1400" dirty="0"/>
              <a:t>vseh pobud čez 500</a:t>
            </a:r>
          </a:p>
          <a:p>
            <a:pPr eaLnBrk="1" hangingPunct="1">
              <a:lnSpc>
                <a:spcPct val="90000"/>
              </a:lnSpc>
              <a:buClr>
                <a:srgbClr val="7BA4DB"/>
              </a:buClr>
              <a:buFont typeface="Wingdings" pitchFamily="2" charset="2"/>
              <a:buChar char="§"/>
            </a:pPr>
            <a:r>
              <a:rPr lang="sl-SI" altLang="sl-SI" sz="1400" dirty="0"/>
              <a:t>ni ustreznih strokovnih podlag </a:t>
            </a:r>
          </a:p>
          <a:p>
            <a:pPr eaLnBrk="1" hangingPunct="1">
              <a:lnSpc>
                <a:spcPct val="90000"/>
              </a:lnSpc>
              <a:buClr>
                <a:srgbClr val="7BA4DB"/>
              </a:buClr>
              <a:buFont typeface="Wingdings" pitchFamily="2" charset="2"/>
              <a:buChar char="§"/>
            </a:pPr>
            <a:r>
              <a:rPr lang="sl-SI" altLang="sl-SI" sz="1400" dirty="0"/>
              <a:t>obravnavale so se samo razvojne pobude in pobude na izvedbena določila </a:t>
            </a:r>
            <a:r>
              <a:rPr lang="sl-SI" altLang="sl-SI" sz="1400" dirty="0" err="1"/>
              <a:t>PUPov</a:t>
            </a:r>
            <a:endParaRPr lang="sl-SI" altLang="sl-SI" sz="1400" dirty="0"/>
          </a:p>
          <a:p>
            <a:pPr eaLnBrk="1" hangingPunct="1">
              <a:lnSpc>
                <a:spcPct val="90000"/>
              </a:lnSpc>
              <a:buClr>
                <a:srgbClr val="7BA4DB"/>
              </a:buClr>
              <a:buFont typeface="Wingdings" pitchFamily="2" charset="2"/>
              <a:buChar char="§"/>
            </a:pPr>
            <a:endParaRPr lang="sl-SI" altLang="sl-SI" sz="1400" dirty="0"/>
          </a:p>
        </p:txBody>
      </p:sp>
      <p:pic>
        <p:nvPicPr>
          <p:cNvPr id="3" name="Slika 2">
            <a:extLst>
              <a:ext uri="{FF2B5EF4-FFF2-40B4-BE49-F238E27FC236}">
                <a16:creationId xmlns:a16="http://schemas.microsoft.com/office/drawing/2014/main" id="{211D0877-1FBB-4165-BD84-96F0E222E6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51" t="2314" r="35426" b="3926"/>
          <a:stretch/>
        </p:blipFill>
        <p:spPr>
          <a:xfrm>
            <a:off x="4630366" y="1180180"/>
            <a:ext cx="4455268" cy="5651770"/>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POBUDE OBČANOV</a:t>
            </a:r>
          </a:p>
        </p:txBody>
      </p:sp>
    </p:spTree>
    <p:extLst>
      <p:ext uri="{BB962C8B-B14F-4D97-AF65-F5344CB8AC3E}">
        <p14:creationId xmlns:p14="http://schemas.microsoft.com/office/powerpoint/2010/main" val="274594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BA4DB"/>
        </a:solidFill>
        <a:effectLst/>
      </p:bgPr>
    </p:bg>
    <p:spTree>
      <p:nvGrpSpPr>
        <p:cNvPr id="1" name=""/>
        <p:cNvGrpSpPr/>
        <p:nvPr/>
      </p:nvGrpSpPr>
      <p:grpSpPr>
        <a:xfrm>
          <a:off x="0" y="0"/>
          <a:ext cx="0" cy="0"/>
          <a:chOff x="0" y="0"/>
          <a:chExt cx="0" cy="0"/>
        </a:xfrm>
      </p:grpSpPr>
      <p:sp>
        <p:nvSpPr>
          <p:cNvPr id="6" name="Rectangle 7"/>
          <p:cNvSpPr>
            <a:spLocks noChangeArrowheads="1"/>
          </p:cNvSpPr>
          <p:nvPr/>
        </p:nvSpPr>
        <p:spPr bwMode="auto">
          <a:xfrm>
            <a:off x="865414" y="1531909"/>
            <a:ext cx="8278586" cy="51203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r>
              <a:rPr lang="sl-SI" sz="2500" b="1" dirty="0">
                <a:solidFill>
                  <a:prstClr val="white"/>
                </a:solidFill>
                <a:latin typeface="Calibri"/>
                <a:cs typeface="Arial" pitchFamily="34" charset="0"/>
              </a:rPr>
              <a:t>STRATEŠKI DEL OPN IZOLA</a:t>
            </a:r>
            <a:endParaRPr lang="sl-SI" sz="2500" dirty="0">
              <a:solidFill>
                <a:prstClr val="white"/>
              </a:solidFill>
              <a:latin typeface="Calibri"/>
            </a:endParaRPr>
          </a:p>
          <a:p>
            <a:pPr marL="360000" lvl="1" indent="176213">
              <a:spcBef>
                <a:spcPts val="600"/>
              </a:spcBef>
              <a:buClr>
                <a:srgbClr val="1F497D">
                  <a:lumMod val="60000"/>
                  <a:lumOff val="40000"/>
                </a:srgbClr>
              </a:buClr>
              <a:buSzPct val="100000"/>
              <a:buFont typeface="Wingdings" pitchFamily="2" charset="2"/>
              <a:buChar char="§"/>
            </a:pPr>
            <a:endParaRPr lang="sl-SI" b="1" dirty="0">
              <a:solidFill>
                <a:prstClr val="black"/>
              </a:solidFill>
              <a:latin typeface="Calibri"/>
            </a:endParaRPr>
          </a:p>
        </p:txBody>
      </p:sp>
    </p:spTree>
    <p:extLst>
      <p:ext uri="{BB962C8B-B14F-4D97-AF65-F5344CB8AC3E}">
        <p14:creationId xmlns:p14="http://schemas.microsoft.com/office/powerpoint/2010/main" val="1441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6220438"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fontAlgn="auto">
              <a:spcBef>
                <a:spcPct val="20000"/>
              </a:spcBef>
              <a:spcAft>
                <a:spcPts val="0"/>
              </a:spcAft>
              <a:defRPr/>
            </a:pPr>
            <a:r>
              <a:rPr lang="sl-SI" sz="2300" b="1" dirty="0">
                <a:solidFill>
                  <a:srgbClr val="7BA4DB"/>
                </a:solidFill>
                <a:latin typeface="+mj-lt"/>
                <a:cs typeface="Arial" pitchFamily="34" charset="0"/>
              </a:rPr>
              <a:t>STRATEŠKI DEL OPN</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5"/>
          <p:cNvSpPr txBox="1">
            <a:spLocks noChangeArrowheads="1"/>
          </p:cNvSpPr>
          <p:nvPr/>
        </p:nvSpPr>
        <p:spPr bwMode="auto">
          <a:xfrm>
            <a:off x="861458" y="2716212"/>
            <a:ext cx="6739492" cy="3927475"/>
          </a:xfrm>
          <a:prstGeom prst="rect">
            <a:avLst/>
          </a:prstGeom>
          <a:noFill/>
          <a:ln w="3175">
            <a:noFill/>
            <a:miter lim="800000"/>
            <a:headEnd/>
            <a:tailEnd/>
          </a:ln>
        </p:spPr>
        <p:txBody>
          <a:bodyPr/>
          <a:lstStyle/>
          <a:p>
            <a:pPr eaLnBrk="1" hangingPunct="1">
              <a:lnSpc>
                <a:spcPct val="90000"/>
              </a:lnSpc>
              <a:buFont typeface="Wingdings" pitchFamily="2" charset="2"/>
              <a:buChar char="§"/>
            </a:pPr>
            <a:endParaRPr lang="sl-SI" altLang="sl-SI" sz="1600" dirty="0">
              <a:latin typeface="+mn-lt"/>
            </a:endParaRPr>
          </a:p>
        </p:txBody>
      </p:sp>
      <p:sp>
        <p:nvSpPr>
          <p:cNvPr id="7" name="Rectangle 5">
            <a:extLst>
              <a:ext uri="{FF2B5EF4-FFF2-40B4-BE49-F238E27FC236}">
                <a16:creationId xmlns:a16="http://schemas.microsoft.com/office/drawing/2014/main" id="{27F35D98-F595-4D17-8775-3FB1B3AE971A}"/>
              </a:ext>
            </a:extLst>
          </p:cNvPr>
          <p:cNvSpPr txBox="1">
            <a:spLocks noChangeArrowheads="1"/>
          </p:cNvSpPr>
          <p:nvPr/>
        </p:nvSpPr>
        <p:spPr bwMode="auto">
          <a:xfrm>
            <a:off x="945281" y="2868612"/>
            <a:ext cx="6739492" cy="3927475"/>
          </a:xfrm>
          <a:prstGeom prst="rect">
            <a:avLst/>
          </a:prstGeom>
          <a:noFill/>
          <a:ln w="3175">
            <a:noFill/>
            <a:miter lim="800000"/>
            <a:headEnd/>
            <a:tailEnd/>
          </a:ln>
        </p:spPr>
        <p: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lang="sl-SI" altLang="sl-SI" sz="1200" dirty="0">
                <a:solidFill>
                  <a:prstClr val="black"/>
                </a:solidFill>
                <a:latin typeface="Calibri"/>
              </a:rPr>
              <a:t>I</a:t>
            </a:r>
            <a:r>
              <a:rPr kumimoji="0" lang="sl-SI" altLang="sl-SI" sz="1200" b="0" i="0" u="none" strike="noStrike" kern="1200" cap="none" spc="0" normalizeH="0" baseline="0" noProof="0" dirty="0" err="1">
                <a:ln>
                  <a:noFill/>
                </a:ln>
                <a:solidFill>
                  <a:prstClr val="black"/>
                </a:solidFill>
                <a:effectLst/>
                <a:uLnTx/>
                <a:uFillTx/>
                <a:latin typeface="Calibri"/>
                <a:ea typeface="+mn-ea"/>
                <a:cs typeface="+mn-cs"/>
              </a:rPr>
              <a:t>zhodišča</a:t>
            </a:r>
            <a:r>
              <a:rPr kumimoji="0" lang="sl-SI" altLang="sl-SI" sz="1200" b="0" i="0" u="none" strike="noStrike" kern="1200" cap="none" spc="0" normalizeH="0" baseline="0" noProof="0" dirty="0">
                <a:ln>
                  <a:noFill/>
                </a:ln>
                <a:solidFill>
                  <a:prstClr val="black"/>
                </a:solidFill>
                <a:effectLst/>
                <a:uLnTx/>
                <a:uFillTx/>
                <a:latin typeface="Calibri"/>
                <a:ea typeface="+mn-ea"/>
                <a:cs typeface="+mn-cs"/>
              </a:rPr>
              <a:t> in cilji</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lang="sl-SI" altLang="sl-SI" sz="1200" dirty="0">
                <a:solidFill>
                  <a:prstClr val="black"/>
                </a:solidFill>
                <a:latin typeface="Calibri"/>
              </a:rPr>
              <a:t>Zasnova prostorskega razvoja občine</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kumimoji="0" lang="sl-SI" altLang="sl-SI" sz="1200" b="0" i="0" u="none" strike="noStrike" kern="1200" cap="none" spc="0" normalizeH="0" baseline="0" noProof="0" dirty="0">
                <a:ln>
                  <a:noFill/>
                </a:ln>
                <a:solidFill>
                  <a:prstClr val="black"/>
                </a:solidFill>
                <a:effectLst/>
                <a:uLnTx/>
                <a:uFillTx/>
                <a:latin typeface="Calibri"/>
                <a:ea typeface="+mn-ea"/>
                <a:cs typeface="+mn-cs"/>
              </a:rPr>
              <a:t>Zasnova GJI</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lang="sl-SI" altLang="sl-SI" sz="1200" dirty="0">
                <a:solidFill>
                  <a:prstClr val="black"/>
                </a:solidFill>
                <a:latin typeface="Calibri"/>
              </a:rPr>
              <a:t>Usmeritve za prostorski razvoj poselitve in celovito prenovo</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kumimoji="0" lang="sl-SI" altLang="sl-SI" sz="1200" b="0" i="0" u="none" strike="noStrike" kern="1200" cap="none" spc="0" normalizeH="0" baseline="0" noProof="0" dirty="0">
                <a:ln>
                  <a:noFill/>
                </a:ln>
                <a:solidFill>
                  <a:prstClr val="black"/>
                </a:solidFill>
                <a:effectLst/>
                <a:uLnTx/>
                <a:uFillTx/>
                <a:latin typeface="Calibri"/>
                <a:ea typeface="+mn-ea"/>
                <a:cs typeface="+mn-cs"/>
              </a:rPr>
              <a:t>Usmeritve za razvoj v krajini</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lang="sl-SI" altLang="sl-SI" sz="1200" dirty="0">
                <a:solidFill>
                  <a:prstClr val="black"/>
                </a:solidFill>
                <a:latin typeface="Calibri"/>
              </a:rPr>
              <a:t>Usmeritve za določitev NRP</a:t>
            </a:r>
          </a:p>
          <a:p>
            <a:pPr marL="0" marR="0" lvl="0" indent="0" algn="l" defTabSz="914400" rtl="0" eaLnBrk="1" fontAlgn="base" latinLnBrk="0" hangingPunct="1">
              <a:lnSpc>
                <a:spcPct val="90000"/>
              </a:lnSpc>
              <a:spcBef>
                <a:spcPct val="0"/>
              </a:spcBef>
              <a:spcAft>
                <a:spcPct val="0"/>
              </a:spcAft>
              <a:buClrTx/>
              <a:buSzTx/>
              <a:buFont typeface="Wingdings" pitchFamily="2" charset="2"/>
              <a:buChar char="§"/>
              <a:tabLst/>
              <a:defRPr/>
            </a:pPr>
            <a:r>
              <a:rPr kumimoji="0" lang="sl-SI" altLang="sl-SI" sz="1200" b="0" i="0" u="none" strike="noStrike" kern="1200" cap="none" spc="0" normalizeH="0" baseline="0" noProof="0" dirty="0">
                <a:ln>
                  <a:noFill/>
                </a:ln>
                <a:solidFill>
                  <a:prstClr val="black"/>
                </a:solidFill>
                <a:effectLst/>
                <a:uLnTx/>
                <a:uFillTx/>
                <a:latin typeface="Calibri"/>
                <a:ea typeface="+mn-ea"/>
                <a:cs typeface="+mn-cs"/>
              </a:rPr>
              <a:t>Usmeritve za določitev PIP</a:t>
            </a:r>
          </a:p>
        </p:txBody>
      </p:sp>
      <p:pic>
        <p:nvPicPr>
          <p:cNvPr id="10" name="Slika 9">
            <a:extLst>
              <a:ext uri="{FF2B5EF4-FFF2-40B4-BE49-F238E27FC236}">
                <a16:creationId xmlns:a16="http://schemas.microsoft.com/office/drawing/2014/main" id="{FAA102CF-D1C0-4764-8165-49412EE1D6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83" t="6586" r="40198" b="7188"/>
          <a:stretch/>
        </p:blipFill>
        <p:spPr>
          <a:xfrm>
            <a:off x="2303125" y="4286762"/>
            <a:ext cx="2239691" cy="2555757"/>
          </a:xfrm>
          <a:prstGeom prst="rect">
            <a:avLst/>
          </a:prstGeom>
        </p:spPr>
      </p:pic>
      <p:pic>
        <p:nvPicPr>
          <p:cNvPr id="12" name="Slika 11">
            <a:extLst>
              <a:ext uri="{FF2B5EF4-FFF2-40B4-BE49-F238E27FC236}">
                <a16:creationId xmlns:a16="http://schemas.microsoft.com/office/drawing/2014/main" id="{9375BC94-DC37-48E2-97B9-C2EACCB322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9" t="5533" r="39371" b="7941"/>
          <a:stretch/>
        </p:blipFill>
        <p:spPr>
          <a:xfrm>
            <a:off x="6858130" y="4277037"/>
            <a:ext cx="2303120" cy="2602191"/>
          </a:xfrm>
          <a:prstGeom prst="rect">
            <a:avLst/>
          </a:prstGeom>
        </p:spPr>
      </p:pic>
      <p:sp>
        <p:nvSpPr>
          <p:cNvPr id="13" name="Rectangle 5">
            <a:extLst>
              <a:ext uri="{FF2B5EF4-FFF2-40B4-BE49-F238E27FC236}">
                <a16:creationId xmlns:a16="http://schemas.microsoft.com/office/drawing/2014/main" id="{0DE9E6D6-B49A-4734-AE9B-31DCC2B21E33}"/>
              </a:ext>
            </a:extLst>
          </p:cNvPr>
          <p:cNvSpPr txBox="1">
            <a:spLocks noChangeArrowheads="1"/>
          </p:cNvSpPr>
          <p:nvPr/>
        </p:nvSpPr>
        <p:spPr bwMode="auto">
          <a:xfrm>
            <a:off x="945281" y="2496025"/>
            <a:ext cx="5895576" cy="446088"/>
          </a:xfrm>
          <a:prstGeom prst="rect">
            <a:avLst/>
          </a:prstGeom>
          <a:noFill/>
          <a:ln w="3175">
            <a:noFill/>
            <a:miter lim="800000"/>
            <a:headEnd/>
            <a:tailEnd/>
          </a:ln>
        </p:spPr>
        <p:txBody>
          <a:bodyPr/>
          <a:lstStyle/>
          <a:p>
            <a:pPr>
              <a:lnSpc>
                <a:spcPct val="90000"/>
              </a:lnSpc>
            </a:pPr>
            <a:r>
              <a:rPr kumimoji="0" lang="sl-SI" altLang="sl-SI" sz="1200" b="1" i="0" u="none" strike="noStrike" kern="1200" cap="none" spc="0" normalizeH="0" baseline="0" noProof="0" dirty="0">
                <a:ln>
                  <a:noFill/>
                </a:ln>
                <a:solidFill>
                  <a:prstClr val="black"/>
                </a:solidFill>
                <a:effectLst/>
                <a:uLnTx/>
                <a:uFillTx/>
                <a:latin typeface="Calibri"/>
                <a:ea typeface="+mn-ea"/>
                <a:cs typeface="+mn-cs"/>
              </a:rPr>
              <a:t>strateški del / tekstualni in grafični del  (50:000</a:t>
            </a:r>
            <a:r>
              <a:rPr kumimoji="0" lang="sl-SI" altLang="sl-SI" sz="1200" b="0" i="0" u="none" strike="noStrike" kern="1200" cap="none" spc="0" normalizeH="0" baseline="0" noProof="0" dirty="0">
                <a:ln>
                  <a:noFill/>
                </a:ln>
                <a:solidFill>
                  <a:prstClr val="black"/>
                </a:solidFill>
                <a:effectLst/>
                <a:uLnTx/>
                <a:uFillTx/>
                <a:latin typeface="Calibri"/>
                <a:ea typeface="+mn-ea"/>
                <a:cs typeface="+mn-cs"/>
              </a:rPr>
              <a:t>)</a:t>
            </a:r>
          </a:p>
          <a:p>
            <a:pPr marL="457200" marR="0" lvl="1" indent="0" algn="l" defTabSz="914400" rtl="0" eaLnBrk="1" fontAlgn="base" latinLnBrk="0" hangingPunct="1">
              <a:lnSpc>
                <a:spcPct val="90000"/>
              </a:lnSpc>
              <a:spcBef>
                <a:spcPct val="0"/>
              </a:spcBef>
              <a:spcAft>
                <a:spcPct val="0"/>
              </a:spcAft>
              <a:buClrTx/>
              <a:buSzTx/>
              <a:buFont typeface="Wingdings" pitchFamily="2" charset="2"/>
              <a:buChar char="§"/>
              <a:tabLst/>
              <a:defRPr/>
            </a:pPr>
            <a:endParaRPr kumimoji="0" lang="sl-SI" altLang="sl-SI"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Slika 4">
            <a:extLst>
              <a:ext uri="{FF2B5EF4-FFF2-40B4-BE49-F238E27FC236}">
                <a16:creationId xmlns:a16="http://schemas.microsoft.com/office/drawing/2014/main" id="{8A9E2934-4B6B-4591-B724-C997592CA4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14" t="7727" r="39908" b="6235"/>
          <a:stretch/>
        </p:blipFill>
        <p:spPr>
          <a:xfrm>
            <a:off x="4574572" y="4286764"/>
            <a:ext cx="2283558" cy="2592463"/>
          </a:xfrm>
          <a:prstGeom prst="rect">
            <a:avLst/>
          </a:prstGeom>
        </p:spPr>
      </p:pic>
      <p:pic>
        <p:nvPicPr>
          <p:cNvPr id="15" name="Slika 14">
            <a:extLst>
              <a:ext uri="{FF2B5EF4-FFF2-40B4-BE49-F238E27FC236}">
                <a16:creationId xmlns:a16="http://schemas.microsoft.com/office/drawing/2014/main" id="{E862B534-6D80-456F-8C0E-F68693C64B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13" t="7728" r="39725" b="6753"/>
          <a:stretch/>
        </p:blipFill>
        <p:spPr>
          <a:xfrm>
            <a:off x="25023" y="4300253"/>
            <a:ext cx="2272646" cy="2555757"/>
          </a:xfrm>
          <a:prstGeom prst="rect">
            <a:avLst/>
          </a:prstGeom>
        </p:spPr>
      </p:pic>
    </p:spTree>
    <p:extLst>
      <p:ext uri="{BB962C8B-B14F-4D97-AF65-F5344CB8AC3E}">
        <p14:creationId xmlns:p14="http://schemas.microsoft.com/office/powerpoint/2010/main" val="225846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CILJI PROSTORSKEGA RAZVOJA</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5"/>
          <p:cNvSpPr/>
          <p:nvPr/>
        </p:nvSpPr>
        <p:spPr>
          <a:xfrm>
            <a:off x="949324" y="2573338"/>
            <a:ext cx="6391276" cy="1815882"/>
          </a:xfrm>
          <a:prstGeom prst="rect">
            <a:avLst/>
          </a:prstGeom>
        </p:spPr>
        <p:txBody>
          <a:bodyPr wrap="square">
            <a:spAutoFit/>
          </a:bodyPr>
          <a:lstStyle/>
          <a:p>
            <a:pPr marL="171450" indent="-171450">
              <a:buClr>
                <a:srgbClr val="7BA4DB"/>
              </a:buClr>
              <a:buFont typeface="Wingdings" pitchFamily="2" charset="2"/>
              <a:buChar char="§"/>
              <a:defRPr/>
            </a:pPr>
            <a:r>
              <a:rPr lang="sl-SI" sz="1400" dirty="0">
                <a:effectLst/>
                <a:latin typeface="+mj-lt"/>
              </a:rPr>
              <a:t>uravnotežen razvoj urbanega sistema</a:t>
            </a:r>
          </a:p>
          <a:p>
            <a:pPr marL="171450" indent="-171450">
              <a:buClr>
                <a:srgbClr val="7BA4DB"/>
              </a:buClr>
              <a:buFont typeface="Wingdings" pitchFamily="2" charset="2"/>
              <a:buChar char="§"/>
              <a:defRPr/>
            </a:pPr>
            <a:r>
              <a:rPr lang="sl-SI" sz="1400" dirty="0">
                <a:latin typeface="+mj-lt"/>
              </a:rPr>
              <a:t>povečanje konkurenčnosti občine v slovenskem in čezmejnem prostoru</a:t>
            </a:r>
          </a:p>
          <a:p>
            <a:pPr marL="171450" indent="-171450">
              <a:buClr>
                <a:srgbClr val="7BA4DB"/>
              </a:buClr>
              <a:buFont typeface="Wingdings" pitchFamily="2" charset="2"/>
              <a:buChar char="§"/>
              <a:defRPr/>
            </a:pPr>
            <a:r>
              <a:rPr lang="sl-SI" sz="1400" dirty="0">
                <a:latin typeface="+mj-lt"/>
              </a:rPr>
              <a:t>Povezanost infrastrukturnih omrežij občine s slovenskim in evropskim prostorom </a:t>
            </a:r>
          </a:p>
          <a:p>
            <a:pPr marL="171450" indent="-171450">
              <a:buClr>
                <a:srgbClr val="7BA4DB"/>
              </a:buClr>
              <a:buFont typeface="Wingdings" pitchFamily="2" charset="2"/>
              <a:buChar char="§"/>
              <a:defRPr/>
            </a:pPr>
            <a:r>
              <a:rPr lang="sl-SI" sz="1400" dirty="0">
                <a:latin typeface="+mj-lt"/>
              </a:rPr>
              <a:t>kvaliteten razvoj in privlačnost mesta Izola ter drugih naselij</a:t>
            </a:r>
          </a:p>
          <a:p>
            <a:pPr marL="171450" indent="-171450">
              <a:buClr>
                <a:srgbClr val="7BA4DB"/>
              </a:buClr>
              <a:buFont typeface="Wingdings" pitchFamily="2" charset="2"/>
              <a:buChar char="§"/>
              <a:defRPr/>
            </a:pPr>
            <a:r>
              <a:rPr lang="sl-SI" sz="1400" dirty="0">
                <a:latin typeface="+mj-lt"/>
              </a:rPr>
              <a:t>racionalna raba prostora in naravnih virov</a:t>
            </a:r>
          </a:p>
          <a:p>
            <a:pPr marL="171450" indent="-171450">
              <a:buClr>
                <a:srgbClr val="7BA4DB"/>
              </a:buClr>
              <a:buFont typeface="Wingdings" pitchFamily="2" charset="2"/>
              <a:buChar char="§"/>
              <a:defRPr/>
            </a:pPr>
            <a:r>
              <a:rPr lang="sl-SI" sz="1400" dirty="0">
                <a:latin typeface="+mj-lt"/>
              </a:rPr>
              <a:t>ohranjanje naravnih in kulturnih kakovosti</a:t>
            </a:r>
          </a:p>
          <a:p>
            <a:pPr marL="171450" indent="-171450">
              <a:buClr>
                <a:srgbClr val="7BA4DB"/>
              </a:buClr>
              <a:buFont typeface="Wingdings" pitchFamily="2" charset="2"/>
              <a:buChar char="§"/>
              <a:defRPr/>
            </a:pPr>
            <a:r>
              <a:rPr lang="sl-SI" sz="1400" dirty="0">
                <a:latin typeface="+mj-lt"/>
              </a:rPr>
              <a:t>skrb za varstvo okolja</a:t>
            </a:r>
          </a:p>
          <a:p>
            <a:pPr marL="171450" lvl="0" indent="-171450">
              <a:buClr>
                <a:srgbClr val="7BA4DB"/>
              </a:buClr>
              <a:buFont typeface="Wingdings" pitchFamily="2" charset="2"/>
              <a:buChar char="§"/>
              <a:defRPr/>
            </a:pPr>
            <a:r>
              <a:rPr lang="sl-SI" sz="1400" dirty="0">
                <a:latin typeface="+mj-lt"/>
              </a:rPr>
              <a:t>s prostorskimi omejitvami usklajen prostorski razvoj</a:t>
            </a:r>
          </a:p>
        </p:txBody>
      </p:sp>
    </p:spTree>
    <p:extLst>
      <p:ext uri="{BB962C8B-B14F-4D97-AF65-F5344CB8AC3E}">
        <p14:creationId xmlns:p14="http://schemas.microsoft.com/office/powerpoint/2010/main" val="1571222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6812" y="-357189"/>
            <a:ext cx="9144000" cy="3074739"/>
          </a:xfrm>
          <a:prstGeom prst="rect">
            <a:avLst/>
          </a:prstGeom>
        </p:spPr>
      </p:pic>
      <p:sp>
        <p:nvSpPr>
          <p:cNvPr id="9" name="Rectangle 2"/>
          <p:cNvSpPr txBox="1">
            <a:spLocks noChangeArrowheads="1"/>
          </p:cNvSpPr>
          <p:nvPr/>
        </p:nvSpPr>
        <p:spPr bwMode="auto">
          <a:xfrm>
            <a:off x="861458" y="1537369"/>
            <a:ext cx="7349092" cy="97447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ZASNOVA PROSTORSKEGA RAZVOJA OBČINE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A618C0D8-76BB-4751-B413-B28D08413E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73613"/>
            <a:ext cx="6484690" cy="4584387"/>
          </a:xfrm>
          <a:prstGeom prst="rect">
            <a:avLst/>
          </a:prstGeom>
        </p:spPr>
      </p:pic>
    </p:spTree>
    <p:extLst>
      <p:ext uri="{BB962C8B-B14F-4D97-AF65-F5344CB8AC3E}">
        <p14:creationId xmlns:p14="http://schemas.microsoft.com/office/powerpoint/2010/main" val="186120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ZASNOVA GJI – PROMETNO OMREŽJE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4" name="Slika 3">
            <a:extLst>
              <a:ext uri="{FF2B5EF4-FFF2-40B4-BE49-F238E27FC236}">
                <a16:creationId xmlns:a16="http://schemas.microsoft.com/office/drawing/2014/main" id="{EE87E253-BBDE-4505-B7B9-856F7F837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56639"/>
            <a:ext cx="6473655" cy="4576586"/>
          </a:xfrm>
          <a:prstGeom prst="rect">
            <a:avLst/>
          </a:prstGeom>
        </p:spPr>
      </p:pic>
    </p:spTree>
    <p:extLst>
      <p:ext uri="{BB962C8B-B14F-4D97-AF65-F5344CB8AC3E}">
        <p14:creationId xmlns:p14="http://schemas.microsoft.com/office/powerpoint/2010/main" val="278039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ZASNOVA GJI –VODOVODNO IN KANALIZACIJSKO OMREŽJE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6" name="Slika 5">
            <a:extLst>
              <a:ext uri="{FF2B5EF4-FFF2-40B4-BE49-F238E27FC236}">
                <a16:creationId xmlns:a16="http://schemas.microsoft.com/office/drawing/2014/main" id="{802F037A-77ED-42D0-999E-BF44E9E69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6" y="2254096"/>
            <a:ext cx="6512297" cy="4603904"/>
          </a:xfrm>
          <a:prstGeom prst="rect">
            <a:avLst/>
          </a:prstGeom>
        </p:spPr>
      </p:pic>
    </p:spTree>
    <p:extLst>
      <p:ext uri="{BB962C8B-B14F-4D97-AF65-F5344CB8AC3E}">
        <p14:creationId xmlns:p14="http://schemas.microsoft.com/office/powerpoint/2010/main" val="146961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7" y="1537368"/>
            <a:ext cx="8087233"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ZASNOVA GJI – ENERGETSKO IN TELEKOMUNIKACIJSKO OMREŽJE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AF1A2A72-D8C3-4393-87BF-09BCCAA56D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50671"/>
            <a:ext cx="6342077" cy="4483566"/>
          </a:xfrm>
          <a:prstGeom prst="rect">
            <a:avLst/>
          </a:prstGeom>
        </p:spPr>
      </p:pic>
    </p:spTree>
    <p:extLst>
      <p:ext uri="{BB962C8B-B14F-4D97-AF65-F5344CB8AC3E}">
        <p14:creationId xmlns:p14="http://schemas.microsoft.com/office/powerpoint/2010/main" val="1568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USMERITVE ZA RAZVOJ IN PRENOVO NASELIJ</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4" name="Slika 3">
            <a:extLst>
              <a:ext uri="{FF2B5EF4-FFF2-40B4-BE49-F238E27FC236}">
                <a16:creationId xmlns:a16="http://schemas.microsoft.com/office/drawing/2014/main" id="{03749C91-72BA-46F7-BD69-F3C2B72FC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6" y="2306972"/>
            <a:ext cx="6437503" cy="4551028"/>
          </a:xfrm>
          <a:prstGeom prst="rect">
            <a:avLst/>
          </a:prstGeom>
        </p:spPr>
      </p:pic>
    </p:spTree>
    <p:extLst>
      <p:ext uri="{BB962C8B-B14F-4D97-AF65-F5344CB8AC3E}">
        <p14:creationId xmlns:p14="http://schemas.microsoft.com/office/powerpoint/2010/main" val="233048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9" name="Rectangle 2"/>
          <p:cNvSpPr txBox="1">
            <a:spLocks noChangeArrowheads="1"/>
          </p:cNvSpPr>
          <p:nvPr/>
        </p:nvSpPr>
        <p:spPr bwMode="auto">
          <a:xfrm>
            <a:off x="861458" y="1537368"/>
            <a:ext cx="8246546"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STRATEŠKI DEL OPN</a:t>
            </a:r>
          </a:p>
          <a:p>
            <a:pPr fontAlgn="auto">
              <a:spcBef>
                <a:spcPct val="20000"/>
              </a:spcBef>
              <a:spcAft>
                <a:spcPts val="0"/>
              </a:spcAft>
              <a:defRPr/>
            </a:pPr>
            <a:r>
              <a:rPr lang="sl-SI" sz="2300" b="1" dirty="0">
                <a:solidFill>
                  <a:srgbClr val="7BA4DB"/>
                </a:solidFill>
                <a:latin typeface="Calibri"/>
                <a:cs typeface="Arial" pitchFamily="34" charset="0"/>
              </a:rPr>
              <a:t>USMERITVE ZA RAZVOJ V KRAJINI</a:t>
            </a:r>
          </a:p>
        </p:txBody>
      </p:sp>
      <p:pic>
        <p:nvPicPr>
          <p:cNvPr id="4" name="Slika 3">
            <a:extLst>
              <a:ext uri="{FF2B5EF4-FFF2-40B4-BE49-F238E27FC236}">
                <a16:creationId xmlns:a16="http://schemas.microsoft.com/office/drawing/2014/main" id="{E4D188CF-AD34-4D33-879C-2D93386A5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32285"/>
            <a:ext cx="6535024" cy="4619971"/>
          </a:xfrm>
          <a:prstGeom prst="rect">
            <a:avLst/>
          </a:prstGeom>
        </p:spPr>
      </p:pic>
    </p:spTree>
    <p:extLst>
      <p:ext uri="{BB962C8B-B14F-4D97-AF65-F5344CB8AC3E}">
        <p14:creationId xmlns:p14="http://schemas.microsoft.com/office/powerpoint/2010/main" val="377392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BA4DB"/>
        </a:solidFill>
        <a:effectLst/>
      </p:bgPr>
    </p:bg>
    <p:spTree>
      <p:nvGrpSpPr>
        <p:cNvPr id="1" name=""/>
        <p:cNvGrpSpPr/>
        <p:nvPr/>
      </p:nvGrpSpPr>
      <p:grpSpPr>
        <a:xfrm>
          <a:off x="0" y="0"/>
          <a:ext cx="0" cy="0"/>
          <a:chOff x="0" y="0"/>
          <a:chExt cx="0" cy="0"/>
        </a:xfrm>
      </p:grpSpPr>
      <p:sp>
        <p:nvSpPr>
          <p:cNvPr id="6" name="Rectangle 7"/>
          <p:cNvSpPr>
            <a:spLocks noChangeArrowheads="1"/>
          </p:cNvSpPr>
          <p:nvPr/>
        </p:nvSpPr>
        <p:spPr bwMode="auto">
          <a:xfrm>
            <a:off x="865414" y="1531909"/>
            <a:ext cx="8278586" cy="51203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r>
              <a:rPr lang="sl-SI" sz="2500" b="1" dirty="0">
                <a:solidFill>
                  <a:prstClr val="white"/>
                </a:solidFill>
                <a:latin typeface="Calibri"/>
                <a:cs typeface="Arial" pitchFamily="34" charset="0"/>
              </a:rPr>
              <a:t>IZHODIŠČA IN PODLAGE ZA PRIPRAVO OPN IZOLA</a:t>
            </a:r>
            <a:endParaRPr lang="sl-SI" sz="2500" dirty="0">
              <a:solidFill>
                <a:prstClr val="white"/>
              </a:solidFill>
              <a:latin typeface="Calibri"/>
            </a:endParaRPr>
          </a:p>
          <a:p>
            <a:pPr marL="360000" lvl="1" indent="176213">
              <a:spcBef>
                <a:spcPts val="600"/>
              </a:spcBef>
              <a:buClr>
                <a:srgbClr val="1F497D">
                  <a:lumMod val="60000"/>
                  <a:lumOff val="40000"/>
                </a:srgbClr>
              </a:buClr>
              <a:buSzPct val="100000"/>
              <a:buFont typeface="Wingdings" pitchFamily="2" charset="2"/>
              <a:buChar char="§"/>
            </a:pPr>
            <a:endParaRPr lang="sl-SI" b="1" dirty="0">
              <a:solidFill>
                <a:prstClr val="black"/>
              </a:solidFill>
              <a:latin typeface="Calibri"/>
            </a:endParaRPr>
          </a:p>
        </p:txBody>
      </p:sp>
    </p:spTree>
    <p:extLst>
      <p:ext uri="{BB962C8B-B14F-4D97-AF65-F5344CB8AC3E}">
        <p14:creationId xmlns:p14="http://schemas.microsoft.com/office/powerpoint/2010/main" val="168274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STRATEŠKI DEL OPN</a:t>
            </a:r>
          </a:p>
          <a:p>
            <a:pPr fontAlgn="auto">
              <a:spcBef>
                <a:spcPct val="20000"/>
              </a:spcBef>
              <a:spcAft>
                <a:spcPts val="0"/>
              </a:spcAft>
              <a:defRPr/>
            </a:pPr>
            <a:r>
              <a:rPr lang="sl-SI" sz="2300" b="1">
                <a:solidFill>
                  <a:srgbClr val="7BA4DB"/>
                </a:solidFill>
                <a:latin typeface="Calibri"/>
                <a:cs typeface="Arial" pitchFamily="34" charset="0"/>
              </a:rPr>
              <a:t>USMERITVE ZA DOLOČITEV NAMENSKE RABE ZEMLJIŠČ</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4" name="Slika 3">
            <a:extLst>
              <a:ext uri="{FF2B5EF4-FFF2-40B4-BE49-F238E27FC236}">
                <a16:creationId xmlns:a16="http://schemas.microsoft.com/office/drawing/2014/main" id="{CA884C25-C46A-462B-A9E8-1A4482511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6" y="2332139"/>
            <a:ext cx="6401904" cy="4525861"/>
          </a:xfrm>
          <a:prstGeom prst="rect">
            <a:avLst/>
          </a:prstGeom>
        </p:spPr>
      </p:pic>
    </p:spTree>
    <p:extLst>
      <p:ext uri="{BB962C8B-B14F-4D97-AF65-F5344CB8AC3E}">
        <p14:creationId xmlns:p14="http://schemas.microsoft.com/office/powerpoint/2010/main" val="1001384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BA4DB"/>
        </a:solidFill>
        <a:effectLst/>
      </p:bgPr>
    </p:bg>
    <p:spTree>
      <p:nvGrpSpPr>
        <p:cNvPr id="1" name=""/>
        <p:cNvGrpSpPr/>
        <p:nvPr/>
      </p:nvGrpSpPr>
      <p:grpSpPr>
        <a:xfrm>
          <a:off x="0" y="0"/>
          <a:ext cx="0" cy="0"/>
          <a:chOff x="0" y="0"/>
          <a:chExt cx="0" cy="0"/>
        </a:xfrm>
      </p:grpSpPr>
      <p:sp>
        <p:nvSpPr>
          <p:cNvPr id="6" name="Rectangle 7"/>
          <p:cNvSpPr>
            <a:spLocks noChangeArrowheads="1"/>
          </p:cNvSpPr>
          <p:nvPr/>
        </p:nvSpPr>
        <p:spPr bwMode="auto">
          <a:xfrm>
            <a:off x="865414" y="1531909"/>
            <a:ext cx="8278586" cy="51203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4459"/>
              </a:buClr>
              <a:buSzPct val="120000"/>
            </a:pPr>
            <a:r>
              <a:rPr lang="sl-SI" sz="2000" b="1" dirty="0">
                <a:solidFill>
                  <a:prstClr val="white"/>
                </a:solidFill>
                <a:latin typeface="Calibri"/>
                <a:cs typeface="Arial" pitchFamily="34" charset="0"/>
              </a:rPr>
              <a:t>IZVEDBENI DEL OPN IZOLA</a:t>
            </a:r>
          </a:p>
          <a:p>
            <a:pPr>
              <a:buClr>
                <a:srgbClr val="004459"/>
              </a:buClr>
              <a:buSzPct val="120000"/>
            </a:pPr>
            <a:endParaRPr lang="sl-SI" sz="1600" b="1" dirty="0">
              <a:solidFill>
                <a:prstClr val="white"/>
              </a:solidFill>
              <a:latin typeface="Calibri"/>
              <a:cs typeface="Arial" pitchFamily="34" charset="0"/>
            </a:endParaRPr>
          </a:p>
          <a:p>
            <a:pPr marL="645750" lvl="1" indent="-285750">
              <a:spcBef>
                <a:spcPts val="600"/>
              </a:spcBef>
              <a:buClr>
                <a:prstClr val="white"/>
              </a:buClr>
              <a:buSzPct val="100000"/>
              <a:buFont typeface="Wingdings" pitchFamily="2" charset="2"/>
              <a:buChar char="§"/>
            </a:pPr>
            <a:r>
              <a:rPr lang="sl-SI" sz="1600" dirty="0">
                <a:solidFill>
                  <a:prstClr val="white"/>
                </a:solidFill>
                <a:latin typeface="Calibri"/>
              </a:rPr>
              <a:t>NAMENSKA RABA PROSTORA – NRP, ENOTE UREJANJA PROSTORA – EUP, NAČINI UREJANJA (karte M1:5000)</a:t>
            </a:r>
          </a:p>
          <a:p>
            <a:pPr marL="645750" lvl="1" indent="-285750">
              <a:spcBef>
                <a:spcPts val="600"/>
              </a:spcBef>
              <a:buClr>
                <a:prstClr val="white"/>
              </a:buClr>
              <a:buSzPct val="100000"/>
              <a:buFont typeface="Wingdings" pitchFamily="2" charset="2"/>
              <a:buChar char="§"/>
            </a:pPr>
            <a:endParaRPr lang="sl-SI" sz="1600" dirty="0">
              <a:solidFill>
                <a:prstClr val="white"/>
              </a:solidFill>
              <a:latin typeface="Calibri"/>
            </a:endParaRPr>
          </a:p>
          <a:p>
            <a:pPr marL="645750" lvl="1" indent="-285750">
              <a:spcBef>
                <a:spcPts val="600"/>
              </a:spcBef>
              <a:buClr>
                <a:prstClr val="white"/>
              </a:buClr>
              <a:buSzPct val="100000"/>
              <a:buFont typeface="Wingdings" pitchFamily="2" charset="2"/>
              <a:buChar char="§"/>
            </a:pPr>
            <a:r>
              <a:rPr lang="sl-SI" sz="1600" dirty="0">
                <a:solidFill>
                  <a:prstClr val="white"/>
                </a:solidFill>
                <a:latin typeface="Calibri"/>
              </a:rPr>
              <a:t>VRSTE OMREŽIJ GOSPODARSKE JAVNE INFRASTRUKTURE – GJI IN ENOTE  UREJANJA PROSTORA – EUP (karte M1:5000)</a:t>
            </a:r>
          </a:p>
          <a:p>
            <a:pPr marL="645750" lvl="1" indent="-285750">
              <a:spcBef>
                <a:spcPts val="600"/>
              </a:spcBef>
              <a:buClr>
                <a:prstClr val="white"/>
              </a:buClr>
              <a:buSzPct val="100000"/>
              <a:buFont typeface="Wingdings" pitchFamily="2" charset="2"/>
              <a:buChar char="§"/>
            </a:pPr>
            <a:endParaRPr lang="sl-SI" sz="1600" dirty="0">
              <a:solidFill>
                <a:srgbClr val="FFFCC8"/>
              </a:solidFill>
              <a:latin typeface="+mj-lt"/>
              <a:cs typeface="Arial" pitchFamily="34" charset="0"/>
            </a:endParaRPr>
          </a:p>
          <a:p>
            <a:pPr marL="645750" lvl="1" indent="-285750">
              <a:spcBef>
                <a:spcPts val="600"/>
              </a:spcBef>
              <a:buClr>
                <a:prstClr val="white"/>
              </a:buClr>
              <a:buSzPct val="100000"/>
              <a:buFont typeface="Wingdings" pitchFamily="2" charset="2"/>
              <a:buChar char="§"/>
            </a:pPr>
            <a:endParaRPr lang="sl-SI" sz="1600" dirty="0">
              <a:solidFill>
                <a:srgbClr val="FFFCC8"/>
              </a:solidFill>
              <a:latin typeface="+mj-lt"/>
              <a:cs typeface="Arial" pitchFamily="34" charset="0"/>
            </a:endParaRPr>
          </a:p>
          <a:p>
            <a:pPr marL="645750" lvl="1" indent="-285750">
              <a:spcBef>
                <a:spcPts val="600"/>
              </a:spcBef>
              <a:buClr>
                <a:prstClr val="white"/>
              </a:buClr>
              <a:buSzPct val="100000"/>
              <a:buFont typeface="Wingdings" pitchFamily="2" charset="2"/>
              <a:buChar char="§"/>
            </a:pPr>
            <a:r>
              <a:rPr lang="sl-SI" sz="1600" dirty="0">
                <a:solidFill>
                  <a:srgbClr val="FFFCC8"/>
                </a:solidFill>
                <a:latin typeface="+mj-lt"/>
                <a:cs typeface="Arial" pitchFamily="34" charset="0"/>
              </a:rPr>
              <a:t>SPLOŠNI PROSTORSKI IZVEDBENI POGOJI – SPLOŠNI PIP</a:t>
            </a:r>
          </a:p>
          <a:p>
            <a:pPr marL="645750" lvl="1" indent="-285750">
              <a:spcBef>
                <a:spcPts val="600"/>
              </a:spcBef>
              <a:buClr>
                <a:prstClr val="white"/>
              </a:buClr>
              <a:buSzPct val="100000"/>
              <a:buFont typeface="Wingdings" pitchFamily="2" charset="2"/>
              <a:buChar char="§"/>
            </a:pPr>
            <a:r>
              <a:rPr lang="sl-SI" sz="1600" dirty="0">
                <a:solidFill>
                  <a:srgbClr val="FFFCC8"/>
                </a:solidFill>
                <a:latin typeface="+mj-lt"/>
                <a:cs typeface="Arial" pitchFamily="34" charset="0"/>
              </a:rPr>
              <a:t>PODROBNI PROSTORSKI IZVEDBENI POGOJI – PODROBNI PIP</a:t>
            </a:r>
          </a:p>
          <a:p>
            <a:pPr marL="645750" lvl="1" indent="-285750">
              <a:spcBef>
                <a:spcPts val="600"/>
              </a:spcBef>
              <a:buClr>
                <a:prstClr val="white"/>
              </a:buClr>
              <a:buSzPct val="100000"/>
              <a:buFont typeface="Wingdings" pitchFamily="2" charset="2"/>
              <a:buChar char="§"/>
            </a:pPr>
            <a:r>
              <a:rPr lang="sl-SI" sz="1600" dirty="0">
                <a:solidFill>
                  <a:srgbClr val="FFFCC8"/>
                </a:solidFill>
                <a:latin typeface="+mj-lt"/>
                <a:cs typeface="Arial" pitchFamily="34" charset="0"/>
              </a:rPr>
              <a:t>POSEBNI PROSTORSKI IZVEDBENI POGOJI – POSEBNI PIP</a:t>
            </a:r>
            <a:endParaRPr lang="sl-SI" sz="1600" dirty="0">
              <a:solidFill>
                <a:prstClr val="white"/>
              </a:solidFill>
              <a:latin typeface="+mj-lt"/>
            </a:endParaRPr>
          </a:p>
          <a:p>
            <a:pPr marL="360000" lvl="1" indent="176213">
              <a:spcBef>
                <a:spcPts val="600"/>
              </a:spcBef>
              <a:buClr>
                <a:srgbClr val="1F497D">
                  <a:lumMod val="60000"/>
                  <a:lumOff val="40000"/>
                </a:srgbClr>
              </a:buClr>
              <a:buSzPct val="100000"/>
              <a:buFont typeface="Wingdings" pitchFamily="2" charset="2"/>
              <a:buChar char="§"/>
            </a:pPr>
            <a:endParaRPr lang="sl-SI" b="1" dirty="0">
              <a:solidFill>
                <a:prstClr val="black"/>
              </a:solidFill>
              <a:latin typeface="Calibri"/>
            </a:endParaRPr>
          </a:p>
        </p:txBody>
      </p:sp>
    </p:spTree>
    <p:extLst>
      <p:ext uri="{BB962C8B-B14F-4D97-AF65-F5344CB8AC3E}">
        <p14:creationId xmlns:p14="http://schemas.microsoft.com/office/powerpoint/2010/main" val="242421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300" b="1" dirty="0">
                <a:solidFill>
                  <a:srgbClr val="7BA4DB"/>
                </a:solidFill>
                <a:latin typeface="Calibri"/>
                <a:cs typeface="Arial" pitchFamily="34" charset="0"/>
              </a:rPr>
              <a:t>NAMENSKA RABA PROSTORA – GRAFIČNI DEL</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6"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7337" y="4238625"/>
            <a:ext cx="17826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940832" y="2573338"/>
            <a:ext cx="8121927" cy="1557349"/>
          </a:xfrm>
          <a:prstGeom prst="rect">
            <a:avLst/>
          </a:prstGeom>
        </p:spPr>
        <p:txBody>
          <a:bodyPr wrap="square">
            <a:spAutoFit/>
          </a:bodyPr>
          <a:lstStyle/>
          <a:p>
            <a:pPr marL="285750" lvl="0" indent="-285750">
              <a:spcBef>
                <a:spcPct val="20000"/>
              </a:spcBef>
              <a:buClr>
                <a:srgbClr val="7BA4DB"/>
              </a:buClr>
              <a:buSzPct val="70000"/>
              <a:buFont typeface="Wingdings" pitchFamily="2" charset="2"/>
              <a:buChar char="§"/>
              <a:defRPr/>
            </a:pPr>
            <a:r>
              <a:rPr lang="sl-SI" sz="1400" dirty="0">
                <a:solidFill>
                  <a:srgbClr val="8064A2">
                    <a:lumMod val="10000"/>
                  </a:srgbClr>
                </a:solidFill>
                <a:latin typeface="Calibri"/>
              </a:rPr>
              <a:t>je eden temeljnih mehanizmov urejanja prostora</a:t>
            </a:r>
          </a:p>
          <a:p>
            <a:pPr marL="285750" lvl="0" indent="-285750">
              <a:spcBef>
                <a:spcPct val="20000"/>
              </a:spcBef>
              <a:buClr>
                <a:srgbClr val="7BA4DB"/>
              </a:buClr>
              <a:buSzPct val="70000"/>
              <a:buFont typeface="Wingdings" pitchFamily="2" charset="2"/>
              <a:buChar char="§"/>
              <a:defRPr/>
            </a:pPr>
            <a:r>
              <a:rPr lang="sl-SI" sz="1400" dirty="0">
                <a:solidFill>
                  <a:srgbClr val="8064A2">
                    <a:lumMod val="10000"/>
                  </a:srgbClr>
                </a:solidFill>
                <a:latin typeface="Calibri"/>
              </a:rPr>
              <a:t>vrste </a:t>
            </a:r>
            <a:r>
              <a:rPr lang="sl-SI" sz="1400" b="1" dirty="0">
                <a:solidFill>
                  <a:prstClr val="black"/>
                </a:solidFill>
                <a:latin typeface="Calibri"/>
              </a:rPr>
              <a:t>osnovne in podrobne </a:t>
            </a:r>
            <a:r>
              <a:rPr lang="sl-SI" sz="1400" dirty="0">
                <a:solidFill>
                  <a:srgbClr val="8064A2">
                    <a:lumMod val="10000"/>
                  </a:srgbClr>
                </a:solidFill>
                <a:latin typeface="Calibri"/>
              </a:rPr>
              <a:t>namenske rabe prostora so opredeljene v tekstualnem delu OPN (po pravilniku)</a:t>
            </a:r>
          </a:p>
          <a:p>
            <a:pPr marL="285750" lvl="0" indent="-285750">
              <a:spcBef>
                <a:spcPct val="20000"/>
              </a:spcBef>
              <a:buClr>
                <a:srgbClr val="7BA4DB"/>
              </a:buClr>
              <a:buSzPct val="70000"/>
              <a:buFont typeface="Wingdings" pitchFamily="2" charset="2"/>
              <a:buChar char="§"/>
              <a:defRPr/>
            </a:pPr>
            <a:r>
              <a:rPr lang="sl-SI" sz="1400" b="1" dirty="0">
                <a:solidFill>
                  <a:srgbClr val="8064A2">
                    <a:lumMod val="10000"/>
                  </a:srgbClr>
                </a:solidFill>
                <a:latin typeface="Calibri"/>
              </a:rPr>
              <a:t>č</a:t>
            </a:r>
            <a:r>
              <a:rPr lang="sl-SI" sz="1400" b="1" dirty="0">
                <a:solidFill>
                  <a:prstClr val="black"/>
                </a:solidFill>
                <a:latin typeface="Calibri"/>
              </a:rPr>
              <a:t>lenitev podrobnejše rabe </a:t>
            </a:r>
            <a:r>
              <a:rPr lang="sl-SI" sz="1400" dirty="0">
                <a:solidFill>
                  <a:prstClr val="black"/>
                </a:solidFill>
                <a:latin typeface="Calibri"/>
              </a:rPr>
              <a:t>(občina)</a:t>
            </a:r>
            <a:endParaRPr lang="sl-SI" sz="1400" dirty="0">
              <a:solidFill>
                <a:srgbClr val="8064A2">
                  <a:lumMod val="10000"/>
                </a:srgbClr>
              </a:solidFill>
              <a:latin typeface="Calibri"/>
            </a:endParaRPr>
          </a:p>
          <a:p>
            <a:pPr marL="285750" lvl="0" indent="-285750">
              <a:spcBef>
                <a:spcPct val="20000"/>
              </a:spcBef>
              <a:buClr>
                <a:srgbClr val="7BA4DB"/>
              </a:buClr>
              <a:buSzPct val="70000"/>
              <a:buFont typeface="Wingdings" pitchFamily="2" charset="2"/>
              <a:buChar char="§"/>
              <a:defRPr/>
            </a:pPr>
            <a:r>
              <a:rPr lang="sl-SI" sz="1400" dirty="0">
                <a:solidFill>
                  <a:srgbClr val="8064A2">
                    <a:lumMod val="10000"/>
                  </a:srgbClr>
                </a:solidFill>
                <a:latin typeface="Calibri"/>
              </a:rPr>
              <a:t>po prostorskih enotah je opredeljena </a:t>
            </a:r>
            <a:r>
              <a:rPr lang="sl-SI" sz="1400" b="1" dirty="0">
                <a:solidFill>
                  <a:prstClr val="black"/>
                </a:solidFill>
                <a:latin typeface="Calibri"/>
              </a:rPr>
              <a:t>na parcelo natančno</a:t>
            </a:r>
            <a:endParaRPr lang="sl-SI" sz="1400" dirty="0">
              <a:solidFill>
                <a:srgbClr val="8064A2">
                  <a:lumMod val="10000"/>
                </a:srgbClr>
              </a:solidFill>
              <a:latin typeface="Calibri"/>
            </a:endParaRPr>
          </a:p>
          <a:p>
            <a:pPr marL="285750" lvl="0" indent="-285750">
              <a:spcBef>
                <a:spcPct val="20000"/>
              </a:spcBef>
              <a:buClr>
                <a:srgbClr val="7BA4DB"/>
              </a:buClr>
              <a:buSzPct val="70000"/>
              <a:buFont typeface="Wingdings" pitchFamily="2" charset="2"/>
              <a:buChar char="§"/>
              <a:defRPr/>
            </a:pPr>
            <a:r>
              <a:rPr lang="sl-SI" sz="1400" dirty="0">
                <a:solidFill>
                  <a:srgbClr val="8064A2">
                    <a:lumMod val="10000"/>
                  </a:srgbClr>
                </a:solidFill>
                <a:latin typeface="Calibri"/>
              </a:rPr>
              <a:t>določena je v </a:t>
            </a:r>
            <a:r>
              <a:rPr lang="sl-SI" sz="1400" b="1" dirty="0">
                <a:solidFill>
                  <a:prstClr val="black"/>
                </a:solidFill>
                <a:latin typeface="Calibri"/>
              </a:rPr>
              <a:t>grafičnem delu </a:t>
            </a:r>
            <a:r>
              <a:rPr lang="sl-SI" sz="1400" dirty="0">
                <a:solidFill>
                  <a:srgbClr val="8064A2">
                    <a:lumMod val="10000"/>
                  </a:srgbClr>
                </a:solidFill>
                <a:latin typeface="Calibri"/>
              </a:rPr>
              <a:t>OPN</a:t>
            </a:r>
          </a:p>
        </p:txBody>
      </p:sp>
      <p:pic>
        <p:nvPicPr>
          <p:cNvPr id="5" name="Slika 4">
            <a:extLst>
              <a:ext uri="{FF2B5EF4-FFF2-40B4-BE49-F238E27FC236}">
                <a16:creationId xmlns:a16="http://schemas.microsoft.com/office/drawing/2014/main" id="{D0905EBD-2E7E-4BB4-BE34-36AD89B67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5865" y="4241125"/>
            <a:ext cx="3562139" cy="2620323"/>
          </a:xfrm>
          <a:prstGeom prst="rect">
            <a:avLst/>
          </a:prstGeom>
        </p:spPr>
      </p:pic>
    </p:spTree>
    <p:extLst>
      <p:ext uri="{BB962C8B-B14F-4D97-AF65-F5344CB8AC3E}">
        <p14:creationId xmlns:p14="http://schemas.microsoft.com/office/powerpoint/2010/main" val="313023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SPREMEMBE NAMENSKE RABE - </a:t>
            </a:r>
            <a:r>
              <a:rPr lang="sl-SI" sz="2300" b="1" dirty="0">
                <a:solidFill>
                  <a:srgbClr val="7BA4DB"/>
                </a:solidFill>
                <a:latin typeface="Calibri"/>
                <a:cs typeface="Arial" pitchFamily="34" charset="0"/>
              </a:rPr>
              <a:t>ŠIRITVE RAZVOJNIH POVRŠIN V IZOLI</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A6292AEF-69CC-4C66-BD5F-30014FFF7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20" y="2994130"/>
            <a:ext cx="2931991" cy="2156784"/>
          </a:xfrm>
          <a:prstGeom prst="rect">
            <a:avLst/>
          </a:prstGeom>
        </p:spPr>
      </p:pic>
      <p:pic>
        <p:nvPicPr>
          <p:cNvPr id="5" name="Slika 4">
            <a:extLst>
              <a:ext uri="{FF2B5EF4-FFF2-40B4-BE49-F238E27FC236}">
                <a16:creationId xmlns:a16="http://schemas.microsoft.com/office/drawing/2014/main" id="{24B27E74-BB12-4A60-9823-1214EA106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479" y="2981306"/>
            <a:ext cx="2931991" cy="2156784"/>
          </a:xfrm>
          <a:prstGeom prst="rect">
            <a:avLst/>
          </a:prstGeom>
        </p:spPr>
      </p:pic>
      <p:pic>
        <p:nvPicPr>
          <p:cNvPr id="7" name="Slika 6">
            <a:extLst>
              <a:ext uri="{FF2B5EF4-FFF2-40B4-BE49-F238E27FC236}">
                <a16:creationId xmlns:a16="http://schemas.microsoft.com/office/drawing/2014/main" id="{7A735670-B0B9-49AA-9CF2-E835E67A4D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4021" y="2969220"/>
            <a:ext cx="2931991" cy="2156784"/>
          </a:xfrm>
          <a:prstGeom prst="rect">
            <a:avLst/>
          </a:prstGeom>
        </p:spPr>
      </p:pic>
      <p:sp>
        <p:nvSpPr>
          <p:cNvPr id="8" name="PoljeZBesedilom 7">
            <a:extLst>
              <a:ext uri="{FF2B5EF4-FFF2-40B4-BE49-F238E27FC236}">
                <a16:creationId xmlns:a16="http://schemas.microsoft.com/office/drawing/2014/main" id="{C611D70C-E813-4046-BDAA-C113C9B3FD23}"/>
              </a:ext>
            </a:extLst>
          </p:cNvPr>
          <p:cNvSpPr txBox="1"/>
          <p:nvPr/>
        </p:nvSpPr>
        <p:spPr>
          <a:xfrm>
            <a:off x="194553" y="5243209"/>
            <a:ext cx="2851258" cy="461665"/>
          </a:xfrm>
          <a:prstGeom prst="rect">
            <a:avLst/>
          </a:prstGeom>
          <a:noFill/>
        </p:spPr>
        <p:txBody>
          <a:bodyPr wrap="square" rtlCol="0">
            <a:spAutoFit/>
          </a:bodyPr>
          <a:lstStyle/>
          <a:p>
            <a:r>
              <a:rPr lang="sl-SI" sz="1200" dirty="0">
                <a:latin typeface="+mn-lt"/>
              </a:rPr>
              <a:t>Širitev površin za stanovanjsko gradnjo – 10,5 ha</a:t>
            </a:r>
          </a:p>
        </p:txBody>
      </p:sp>
      <p:sp>
        <p:nvSpPr>
          <p:cNvPr id="12" name="PoljeZBesedilom 11">
            <a:extLst>
              <a:ext uri="{FF2B5EF4-FFF2-40B4-BE49-F238E27FC236}">
                <a16:creationId xmlns:a16="http://schemas.microsoft.com/office/drawing/2014/main" id="{7AB009C4-65B5-44A1-BF8E-79F0B57ABBF7}"/>
              </a:ext>
            </a:extLst>
          </p:cNvPr>
          <p:cNvSpPr txBox="1"/>
          <p:nvPr/>
        </p:nvSpPr>
        <p:spPr>
          <a:xfrm>
            <a:off x="3094533" y="5239967"/>
            <a:ext cx="2851258" cy="276999"/>
          </a:xfrm>
          <a:prstGeom prst="rect">
            <a:avLst/>
          </a:prstGeom>
          <a:noFill/>
        </p:spPr>
        <p:txBody>
          <a:bodyPr wrap="square" rtlCol="0">
            <a:spAutoFit/>
          </a:bodyPr>
          <a:lstStyle/>
          <a:p>
            <a:r>
              <a:rPr lang="sl-SI" sz="1200" dirty="0">
                <a:latin typeface="+mn-lt"/>
              </a:rPr>
              <a:t>Širitev površin za industrijo – 7 ha</a:t>
            </a:r>
          </a:p>
        </p:txBody>
      </p:sp>
      <p:sp>
        <p:nvSpPr>
          <p:cNvPr id="13" name="PoljeZBesedilom 12">
            <a:extLst>
              <a:ext uri="{FF2B5EF4-FFF2-40B4-BE49-F238E27FC236}">
                <a16:creationId xmlns:a16="http://schemas.microsoft.com/office/drawing/2014/main" id="{EE8FFEDC-46E7-4F0B-903B-24A29F92FDDC}"/>
              </a:ext>
            </a:extLst>
          </p:cNvPr>
          <p:cNvSpPr txBox="1"/>
          <p:nvPr/>
        </p:nvSpPr>
        <p:spPr>
          <a:xfrm>
            <a:off x="6104021" y="5239966"/>
            <a:ext cx="2851258" cy="276999"/>
          </a:xfrm>
          <a:prstGeom prst="rect">
            <a:avLst/>
          </a:prstGeom>
          <a:noFill/>
        </p:spPr>
        <p:txBody>
          <a:bodyPr wrap="square" rtlCol="0">
            <a:spAutoFit/>
          </a:bodyPr>
          <a:lstStyle/>
          <a:p>
            <a:r>
              <a:rPr lang="sl-SI" sz="1200" dirty="0">
                <a:latin typeface="+mn-lt"/>
              </a:rPr>
              <a:t>Širitev površin za </a:t>
            </a:r>
            <a:r>
              <a:rPr lang="sl-SI" sz="1200" dirty="0" err="1">
                <a:latin typeface="+mn-lt"/>
              </a:rPr>
              <a:t>okoljske</a:t>
            </a:r>
            <a:r>
              <a:rPr lang="sl-SI" sz="1200" dirty="0">
                <a:latin typeface="+mn-lt"/>
              </a:rPr>
              <a:t> dejavnosti – 5 ha</a:t>
            </a:r>
          </a:p>
        </p:txBody>
      </p:sp>
    </p:spTree>
    <p:extLst>
      <p:ext uri="{BB962C8B-B14F-4D97-AF65-F5344CB8AC3E}">
        <p14:creationId xmlns:p14="http://schemas.microsoft.com/office/powerpoint/2010/main" val="357687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9B536DE6-6DCE-4ED3-B039-0327C7FB8A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926" y="2845158"/>
            <a:ext cx="3659314" cy="2691806"/>
          </a:xfrm>
          <a:prstGeom prst="rect">
            <a:avLst/>
          </a:prstGeom>
        </p:spPr>
      </p:pic>
      <p:pic>
        <p:nvPicPr>
          <p:cNvPr id="5" name="Slika 4">
            <a:extLst>
              <a:ext uri="{FF2B5EF4-FFF2-40B4-BE49-F238E27FC236}">
                <a16:creationId xmlns:a16="http://schemas.microsoft.com/office/drawing/2014/main" id="{312320EE-0D2B-451D-B240-08AEB15F5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431" y="2845158"/>
            <a:ext cx="3745401" cy="2691806"/>
          </a:xfrm>
          <a:prstGeom prst="rect">
            <a:avLst/>
          </a:prstGeom>
        </p:spPr>
      </p:pic>
      <p:sp>
        <p:nvSpPr>
          <p:cNvPr id="10" name="PoljeZBesedilom 9">
            <a:extLst>
              <a:ext uri="{FF2B5EF4-FFF2-40B4-BE49-F238E27FC236}">
                <a16:creationId xmlns:a16="http://schemas.microsoft.com/office/drawing/2014/main" id="{C08D7839-8EE7-467C-9B06-40C0DC27B848}"/>
              </a:ext>
            </a:extLst>
          </p:cNvPr>
          <p:cNvSpPr txBox="1"/>
          <p:nvPr/>
        </p:nvSpPr>
        <p:spPr>
          <a:xfrm>
            <a:off x="623926" y="5704874"/>
            <a:ext cx="3257410" cy="276999"/>
          </a:xfrm>
          <a:prstGeom prst="rect">
            <a:avLst/>
          </a:prstGeom>
          <a:noFill/>
        </p:spPr>
        <p:txBody>
          <a:bodyPr wrap="square" rtlCol="0">
            <a:spAutoFit/>
          </a:bodyPr>
          <a:lstStyle/>
          <a:p>
            <a:r>
              <a:rPr lang="sl-SI" sz="1200" dirty="0">
                <a:latin typeface="+mn-lt"/>
              </a:rPr>
              <a:t>Širitev površin za stanovanjsko gradnjo – 6 ha</a:t>
            </a:r>
          </a:p>
        </p:txBody>
      </p:sp>
      <p:sp>
        <p:nvSpPr>
          <p:cNvPr id="11" name="PoljeZBesedilom 10">
            <a:extLst>
              <a:ext uri="{FF2B5EF4-FFF2-40B4-BE49-F238E27FC236}">
                <a16:creationId xmlns:a16="http://schemas.microsoft.com/office/drawing/2014/main" id="{3735AAEF-60A7-44F4-99ED-8EE4119B5A3E}"/>
              </a:ext>
            </a:extLst>
          </p:cNvPr>
          <p:cNvSpPr txBox="1"/>
          <p:nvPr/>
        </p:nvSpPr>
        <p:spPr>
          <a:xfrm>
            <a:off x="4776430" y="5714602"/>
            <a:ext cx="3171067" cy="276999"/>
          </a:xfrm>
          <a:prstGeom prst="rect">
            <a:avLst/>
          </a:prstGeom>
          <a:noFill/>
        </p:spPr>
        <p:txBody>
          <a:bodyPr wrap="square" rtlCol="0">
            <a:spAutoFit/>
          </a:bodyPr>
          <a:lstStyle/>
          <a:p>
            <a:r>
              <a:rPr lang="sl-SI" sz="1200" dirty="0">
                <a:latin typeface="+mn-lt"/>
              </a:rPr>
              <a:t>Širitev površin za stanovanjsko gradnjo – 8 ha</a:t>
            </a:r>
          </a:p>
        </p:txBody>
      </p:sp>
      <p:sp>
        <p:nvSpPr>
          <p:cNvPr id="12" name="Rectangle 2">
            <a:extLst>
              <a:ext uri="{FF2B5EF4-FFF2-40B4-BE49-F238E27FC236}">
                <a16:creationId xmlns:a16="http://schemas.microsoft.com/office/drawing/2014/main" id="{F2E38E6C-9EE3-4706-98BB-CBDA16ED31C9}"/>
              </a:ext>
            </a:extLst>
          </p:cNvPr>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SPREMEMBE NAMENSKE RABE - </a:t>
            </a:r>
            <a:r>
              <a:rPr lang="sl-SI" sz="2300" b="1" dirty="0">
                <a:solidFill>
                  <a:srgbClr val="7BA4DB"/>
                </a:solidFill>
                <a:latin typeface="Calibri"/>
                <a:cs typeface="Arial" pitchFamily="34" charset="0"/>
              </a:rPr>
              <a:t>ŠIRITVE RAZVOJNIH POVRŠIN V KORTAH IN MALIJI</a:t>
            </a:r>
          </a:p>
        </p:txBody>
      </p:sp>
    </p:spTree>
    <p:extLst>
      <p:ext uri="{BB962C8B-B14F-4D97-AF65-F5344CB8AC3E}">
        <p14:creationId xmlns:p14="http://schemas.microsoft.com/office/powerpoint/2010/main" val="134745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4CCE7D49-AFC7-4D8D-9D45-750F194CB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58" y="3251708"/>
            <a:ext cx="1881283" cy="1449003"/>
          </a:xfrm>
          <a:prstGeom prst="rect">
            <a:avLst/>
          </a:prstGeom>
        </p:spPr>
      </p:pic>
      <p:pic>
        <p:nvPicPr>
          <p:cNvPr id="5" name="Slika 4">
            <a:extLst>
              <a:ext uri="{FF2B5EF4-FFF2-40B4-BE49-F238E27FC236}">
                <a16:creationId xmlns:a16="http://schemas.microsoft.com/office/drawing/2014/main" id="{FEFD4FB2-123B-4594-B42F-E035027FD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458" y="5000711"/>
            <a:ext cx="1881283" cy="1449003"/>
          </a:xfrm>
          <a:prstGeom prst="rect">
            <a:avLst/>
          </a:prstGeom>
        </p:spPr>
      </p:pic>
      <p:pic>
        <p:nvPicPr>
          <p:cNvPr id="7" name="Slika 6">
            <a:extLst>
              <a:ext uri="{FF2B5EF4-FFF2-40B4-BE49-F238E27FC236}">
                <a16:creationId xmlns:a16="http://schemas.microsoft.com/office/drawing/2014/main" id="{D870DD24-E8A6-46F2-B512-D8B8D84FA9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396" y="3251707"/>
            <a:ext cx="1881283" cy="1449003"/>
          </a:xfrm>
          <a:prstGeom prst="rect">
            <a:avLst/>
          </a:prstGeom>
        </p:spPr>
      </p:pic>
      <p:pic>
        <p:nvPicPr>
          <p:cNvPr id="10" name="Slika 9">
            <a:extLst>
              <a:ext uri="{FF2B5EF4-FFF2-40B4-BE49-F238E27FC236}">
                <a16:creationId xmlns:a16="http://schemas.microsoft.com/office/drawing/2014/main" id="{B66470E1-FC69-419F-A4C2-8522D14A99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427" y="3251708"/>
            <a:ext cx="1881283" cy="1449003"/>
          </a:xfrm>
          <a:prstGeom prst="rect">
            <a:avLst/>
          </a:prstGeom>
        </p:spPr>
      </p:pic>
      <p:pic>
        <p:nvPicPr>
          <p:cNvPr id="12" name="Slika 11">
            <a:extLst>
              <a:ext uri="{FF2B5EF4-FFF2-40B4-BE49-F238E27FC236}">
                <a16:creationId xmlns:a16="http://schemas.microsoft.com/office/drawing/2014/main" id="{CE302599-1FF7-4C04-8249-588C6EEF5B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7427" y="5000711"/>
            <a:ext cx="1881283" cy="1449003"/>
          </a:xfrm>
          <a:prstGeom prst="rect">
            <a:avLst/>
          </a:prstGeom>
        </p:spPr>
      </p:pic>
      <p:sp>
        <p:nvSpPr>
          <p:cNvPr id="15" name="PoljeZBesedilom 14">
            <a:extLst>
              <a:ext uri="{FF2B5EF4-FFF2-40B4-BE49-F238E27FC236}">
                <a16:creationId xmlns:a16="http://schemas.microsoft.com/office/drawing/2014/main" id="{2E9EC2AE-0A61-471C-8AB3-2E5C5AD4FB9C}"/>
              </a:ext>
            </a:extLst>
          </p:cNvPr>
          <p:cNvSpPr txBox="1"/>
          <p:nvPr/>
        </p:nvSpPr>
        <p:spPr>
          <a:xfrm>
            <a:off x="5661497" y="5000711"/>
            <a:ext cx="2851258" cy="461665"/>
          </a:xfrm>
          <a:prstGeom prst="rect">
            <a:avLst/>
          </a:prstGeom>
          <a:noFill/>
        </p:spPr>
        <p:txBody>
          <a:bodyPr wrap="square" rtlCol="0">
            <a:spAutoFit/>
          </a:bodyPr>
          <a:lstStyle/>
          <a:p>
            <a:r>
              <a:rPr lang="sl-SI" sz="1200" dirty="0">
                <a:latin typeface="+mn-lt"/>
              </a:rPr>
              <a:t>Na podlagi predhodne obravnave.</a:t>
            </a:r>
          </a:p>
          <a:p>
            <a:r>
              <a:rPr lang="sl-SI" sz="1200" dirty="0">
                <a:latin typeface="+mn-lt"/>
              </a:rPr>
              <a:t>Širitev površin za turizem in gospodarstvo.</a:t>
            </a:r>
          </a:p>
        </p:txBody>
      </p:sp>
      <p:sp>
        <p:nvSpPr>
          <p:cNvPr id="13" name="Rectangle 2">
            <a:extLst>
              <a:ext uri="{FF2B5EF4-FFF2-40B4-BE49-F238E27FC236}">
                <a16:creationId xmlns:a16="http://schemas.microsoft.com/office/drawing/2014/main" id="{984CE417-465F-4A90-AA19-1F5127C979E7}"/>
              </a:ext>
            </a:extLst>
          </p:cNvPr>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SPREMEMBE NAMENSKE RABE - </a:t>
            </a:r>
            <a:r>
              <a:rPr lang="sl-SI" sz="2300" b="1" dirty="0">
                <a:solidFill>
                  <a:srgbClr val="7BA4DB"/>
                </a:solidFill>
                <a:latin typeface="Calibri"/>
                <a:cs typeface="Arial" pitchFamily="34" charset="0"/>
              </a:rPr>
              <a:t>ŠIRITVE RAZVOJNIH POVRŠIN ZA 6 RAZVOJNIH POBUD</a:t>
            </a:r>
          </a:p>
        </p:txBody>
      </p:sp>
    </p:spTree>
    <p:extLst>
      <p:ext uri="{BB962C8B-B14F-4D97-AF65-F5344CB8AC3E}">
        <p14:creationId xmlns:p14="http://schemas.microsoft.com/office/powerpoint/2010/main" val="2110831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IZVEDBENI DEL OPN</a:t>
            </a:r>
          </a:p>
          <a:p>
            <a:pPr fontAlgn="auto">
              <a:spcBef>
                <a:spcPct val="20000"/>
              </a:spcBef>
              <a:spcAft>
                <a:spcPts val="0"/>
              </a:spcAft>
              <a:defRPr/>
            </a:pPr>
            <a:r>
              <a:rPr lang="sl-SI" sz="2300" b="1">
                <a:solidFill>
                  <a:srgbClr val="7BA4DB"/>
                </a:solidFill>
                <a:latin typeface="Calibri"/>
                <a:cs typeface="Arial" pitchFamily="34" charset="0"/>
              </a:rPr>
              <a:t>NAČINI UREJANJA</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Content Placeholder 2"/>
          <p:cNvSpPr txBox="1">
            <a:spLocks/>
          </p:cNvSpPr>
          <p:nvPr/>
        </p:nvSpPr>
        <p:spPr>
          <a:xfrm>
            <a:off x="861458" y="2573338"/>
            <a:ext cx="6327282" cy="27717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rgbClr val="7BA4DB"/>
              </a:buClr>
              <a:buFont typeface="Wingdings" pitchFamily="2" charset="2"/>
              <a:buChar char="§"/>
            </a:pPr>
            <a:r>
              <a:rPr lang="sl-SI" altLang="sl-SI" sz="1400" dirty="0"/>
              <a:t>način urejanja = podlaga za pridobitev GD</a:t>
            </a:r>
          </a:p>
          <a:p>
            <a:pPr eaLnBrk="1" hangingPunct="1">
              <a:buClr>
                <a:srgbClr val="7BA4DB"/>
              </a:buClr>
              <a:buFont typeface="Wingdings" pitchFamily="2" charset="2"/>
              <a:buChar char="§"/>
            </a:pPr>
            <a:r>
              <a:rPr lang="sl-SI" altLang="sl-SI" sz="1400" dirty="0"/>
              <a:t>OPN določi načine urejanja posameznih EUP, razen ko se prostor ureja  z</a:t>
            </a:r>
          </a:p>
          <a:p>
            <a:pPr lvl="1" eaLnBrk="1" hangingPunct="1">
              <a:buClr>
                <a:srgbClr val="7BA4DB"/>
              </a:buClr>
              <a:buFont typeface="Wingdings" pitchFamily="2" charset="2"/>
              <a:buChar char="§"/>
            </a:pPr>
            <a:r>
              <a:rPr lang="sl-SI" altLang="sl-SI" sz="1400" dirty="0"/>
              <a:t>DPA, DPN</a:t>
            </a:r>
          </a:p>
          <a:p>
            <a:pPr lvl="1" eaLnBrk="1" hangingPunct="1">
              <a:buClr>
                <a:srgbClr val="7BA4DB"/>
              </a:buClr>
              <a:buFont typeface="Wingdings" pitchFamily="2" charset="2"/>
              <a:buChar char="§"/>
            </a:pPr>
            <a:r>
              <a:rPr lang="sl-SI" altLang="sl-SI" sz="1400" dirty="0"/>
              <a:t>veljaven OPPN </a:t>
            </a:r>
          </a:p>
          <a:p>
            <a:pPr eaLnBrk="1" hangingPunct="1">
              <a:buClr>
                <a:srgbClr val="7BA4DB"/>
              </a:buClr>
              <a:buFont typeface="Wingdings" pitchFamily="2" charset="2"/>
              <a:buChar char="§"/>
            </a:pPr>
            <a:r>
              <a:rPr lang="sl-SI" altLang="sl-SI" sz="1400" dirty="0"/>
              <a:t>za ostale EUP se določi</a:t>
            </a:r>
          </a:p>
          <a:p>
            <a:pPr lvl="1" eaLnBrk="1" hangingPunct="1">
              <a:buClr>
                <a:srgbClr val="7BA4DB"/>
              </a:buClr>
              <a:buFont typeface="Wingdings" pitchFamily="2" charset="2"/>
              <a:buChar char="§"/>
            </a:pPr>
            <a:r>
              <a:rPr lang="sl-SI" altLang="sl-SI" sz="1400" dirty="0"/>
              <a:t>PIP</a:t>
            </a:r>
          </a:p>
          <a:p>
            <a:pPr lvl="1" eaLnBrk="1" hangingPunct="1">
              <a:buClr>
                <a:srgbClr val="7BA4DB"/>
              </a:buClr>
              <a:buFont typeface="Wingdings" pitchFamily="2" charset="2"/>
              <a:buChar char="§"/>
            </a:pPr>
            <a:r>
              <a:rPr lang="sl-SI" altLang="sl-SI" sz="1400" dirty="0"/>
              <a:t>posebni PIP</a:t>
            </a:r>
          </a:p>
          <a:p>
            <a:pPr lvl="1" eaLnBrk="1" hangingPunct="1">
              <a:buClr>
                <a:srgbClr val="7BA4DB"/>
              </a:buClr>
              <a:buFont typeface="Wingdings" pitchFamily="2" charset="2"/>
              <a:buChar char="§"/>
            </a:pPr>
            <a:r>
              <a:rPr lang="sl-SI" altLang="sl-SI" sz="1400" dirty="0"/>
              <a:t>predviden OPPN, RPN</a:t>
            </a:r>
          </a:p>
          <a:p>
            <a:pPr marL="0" indent="0" eaLnBrk="1" hangingPunct="1">
              <a:buNone/>
            </a:pPr>
            <a:endParaRPr lang="sl-SI" altLang="sl-SI" sz="1400" dirty="0"/>
          </a:p>
          <a:p>
            <a:pPr eaLnBrk="1" hangingPunct="1">
              <a:buFont typeface="Wingdings" pitchFamily="2" charset="2"/>
              <a:buChar char="§"/>
            </a:pPr>
            <a:endParaRPr lang="sl-SI" altLang="sl-SI" sz="1400" dirty="0"/>
          </a:p>
        </p:txBody>
      </p:sp>
    </p:spTree>
    <p:extLst>
      <p:ext uri="{BB962C8B-B14F-4D97-AF65-F5344CB8AC3E}">
        <p14:creationId xmlns:p14="http://schemas.microsoft.com/office/powerpoint/2010/main" val="322813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Content Placeholder 2"/>
          <p:cNvSpPr txBox="1">
            <a:spLocks/>
          </p:cNvSpPr>
          <p:nvPr/>
        </p:nvSpPr>
        <p:spPr>
          <a:xfrm>
            <a:off x="861458" y="3429000"/>
            <a:ext cx="4271962" cy="27717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kumimoji="0" lang="sl-SI" altLang="sl-SI" sz="1400" b="0" i="0" u="none" strike="noStrike" kern="1200" cap="none" spc="0" normalizeH="0" baseline="0" noProof="0" dirty="0">
                <a:ln>
                  <a:noFill/>
                </a:ln>
                <a:solidFill>
                  <a:prstClr val="black"/>
                </a:solidFill>
                <a:effectLst/>
                <a:uLnTx/>
                <a:uFillTx/>
                <a:latin typeface="Calibri"/>
                <a:ea typeface="+mn-ea"/>
                <a:cs typeface="+mn-cs"/>
              </a:rPr>
              <a:t>25  občinskih PIA</a:t>
            </a:r>
          </a:p>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kumimoji="0" lang="sl-SI" altLang="sl-SI" sz="1400" b="0" i="0" u="none" strike="noStrike" kern="1200" cap="none" spc="0" normalizeH="0" baseline="0" noProof="0" dirty="0">
                <a:ln>
                  <a:noFill/>
                </a:ln>
                <a:solidFill>
                  <a:prstClr val="black"/>
                </a:solidFill>
                <a:effectLst/>
                <a:uLnTx/>
                <a:uFillTx/>
                <a:latin typeface="Calibri"/>
                <a:ea typeface="+mn-ea"/>
                <a:cs typeface="+mn-cs"/>
              </a:rPr>
              <a:t>3 državni PIA</a:t>
            </a:r>
          </a:p>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lang="sl-SI" altLang="sl-SI" sz="1400" dirty="0">
                <a:solidFill>
                  <a:prstClr val="black"/>
                </a:solidFill>
                <a:latin typeface="Calibri"/>
              </a:rPr>
              <a:t>1 državni PIA v pripravi</a:t>
            </a: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base" latinLnBrk="0" hangingPunct="1">
              <a:lnSpc>
                <a:spcPct val="100000"/>
              </a:lnSpc>
              <a:spcBef>
                <a:spcPct val="20000"/>
              </a:spcBef>
              <a:spcAft>
                <a:spcPct val="0"/>
              </a:spcAft>
              <a:buClr>
                <a:srgbClr val="7BA4DB"/>
              </a:buClr>
              <a:buSzTx/>
              <a:buNone/>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Slika 4">
            <a:extLst>
              <a:ext uri="{FF2B5EF4-FFF2-40B4-BE49-F238E27FC236}">
                <a16:creationId xmlns:a16="http://schemas.microsoft.com/office/drawing/2014/main" id="{AA12BD65-E130-44F3-8A77-FBD5D159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28" t="2699" r="23329"/>
          <a:stretch/>
        </p:blipFill>
        <p:spPr>
          <a:xfrm>
            <a:off x="4442522" y="875488"/>
            <a:ext cx="4665482" cy="5947947"/>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NAČINI UREJANJA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OBMOČJA VELJAVNIH PIA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UN, ZN, LN, OPPN, DPN, DLN</a:t>
            </a:r>
          </a:p>
        </p:txBody>
      </p:sp>
    </p:spTree>
    <p:extLst>
      <p:ext uri="{BB962C8B-B14F-4D97-AF65-F5344CB8AC3E}">
        <p14:creationId xmlns:p14="http://schemas.microsoft.com/office/powerpoint/2010/main" val="1607580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300" b="1" dirty="0">
                <a:solidFill>
                  <a:srgbClr val="7BA4DB"/>
                </a:solidFill>
                <a:latin typeface="Calibri"/>
                <a:cs typeface="Arial" pitchFamily="34" charset="0"/>
              </a:rPr>
              <a:t>NAČINI UREJANJA - OBMOČJA OPPN</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0" name="Content Placeholder 2"/>
          <p:cNvSpPr txBox="1">
            <a:spLocks/>
          </p:cNvSpPr>
          <p:nvPr/>
        </p:nvSpPr>
        <p:spPr>
          <a:xfrm>
            <a:off x="861458" y="2898194"/>
            <a:ext cx="7980362" cy="20875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rgbClr val="7BA4DB"/>
              </a:buClr>
              <a:buFont typeface="Wingdings" pitchFamily="2" charset="2"/>
              <a:buChar char="§"/>
            </a:pPr>
            <a:r>
              <a:rPr lang="sl-SI" altLang="sl-SI" sz="1400" dirty="0"/>
              <a:t>OPN načrtuje območja, za katera je potrebno  izdelati OPPN</a:t>
            </a:r>
          </a:p>
          <a:p>
            <a:pPr eaLnBrk="1" hangingPunct="1">
              <a:buClr>
                <a:srgbClr val="7BA4DB"/>
              </a:buClr>
              <a:buFont typeface="Wingdings" pitchFamily="2" charset="2"/>
              <a:buChar char="§"/>
            </a:pPr>
            <a:r>
              <a:rPr lang="sl-SI" altLang="sl-SI" sz="1400" dirty="0"/>
              <a:t>OPPN je najvišja  stopnja natančnosti prostorskega načrtovanja na občinskem nivoju</a:t>
            </a:r>
          </a:p>
          <a:p>
            <a:pPr eaLnBrk="1" hangingPunct="1">
              <a:buClr>
                <a:srgbClr val="7BA4DB"/>
              </a:buClr>
              <a:buFont typeface="Wingdings" pitchFamily="2" charset="2"/>
              <a:buChar char="§"/>
            </a:pPr>
            <a:r>
              <a:rPr lang="sl-SI" altLang="sl-SI" sz="1400" dirty="0"/>
              <a:t>OPN za območja predvidenih OPPN določa</a:t>
            </a:r>
          </a:p>
          <a:p>
            <a:pPr lvl="2" eaLnBrk="1" hangingPunct="1">
              <a:buClr>
                <a:srgbClr val="7BA4DB"/>
              </a:buClr>
              <a:buFont typeface="Arial" pitchFamily="34" charset="0"/>
              <a:buChar char="•"/>
            </a:pPr>
            <a:r>
              <a:rPr lang="sl-SI" altLang="sl-SI" sz="1400" dirty="0"/>
              <a:t>območje OPPN</a:t>
            </a:r>
          </a:p>
          <a:p>
            <a:pPr lvl="2" eaLnBrk="1" hangingPunct="1">
              <a:buClr>
                <a:srgbClr val="7BA4DB"/>
              </a:buClr>
              <a:buFont typeface="Arial" pitchFamily="34" charset="0"/>
              <a:buChar char="•"/>
            </a:pPr>
            <a:r>
              <a:rPr lang="sl-SI" altLang="sl-SI" sz="1400" dirty="0"/>
              <a:t>usmeritve za izdelavo OPPN</a:t>
            </a:r>
          </a:p>
          <a:p>
            <a:pPr lvl="2" eaLnBrk="1" hangingPunct="1">
              <a:buClr>
                <a:srgbClr val="7BA4DB"/>
              </a:buClr>
              <a:buFont typeface="Arial" pitchFamily="34" charset="0"/>
              <a:buChar char="•"/>
            </a:pPr>
            <a:r>
              <a:rPr lang="sl-SI" altLang="sl-SI" sz="1400" dirty="0"/>
              <a:t>gradnje in posege  do sprejetja OPPN</a:t>
            </a:r>
          </a:p>
          <a:p>
            <a:pPr lvl="2" eaLnBrk="1" hangingPunct="1">
              <a:buClr>
                <a:srgbClr val="7BA4DB"/>
              </a:buClr>
              <a:buFont typeface="Arial" pitchFamily="34" charset="0"/>
              <a:buChar char="•"/>
            </a:pPr>
            <a:r>
              <a:rPr lang="sl-SI" altLang="sl-SI" sz="1400" dirty="0"/>
              <a:t>načine in vrste pridobitve strokovnih rešitev (javni natečaj)</a:t>
            </a:r>
            <a:endParaRPr lang="sl-SI" altLang="sl-SI" sz="1400" dirty="0">
              <a:solidFill>
                <a:srgbClr val="FFFF00"/>
              </a:solidFill>
            </a:endParaRPr>
          </a:p>
          <a:p>
            <a:pPr eaLnBrk="1" hangingPunct="1">
              <a:buClr>
                <a:srgbClr val="7BA4DB"/>
              </a:buClr>
              <a:buFont typeface="Wingdings" pitchFamily="2" charset="2"/>
              <a:buChar char="§"/>
            </a:pPr>
            <a:r>
              <a:rPr lang="sl-SI" altLang="sl-SI" sz="1400" dirty="0"/>
              <a:t>OPPN se za neko območje lahko izdela tudi,  če ni predviden v OPN</a:t>
            </a:r>
          </a:p>
        </p:txBody>
      </p:sp>
    </p:spTree>
    <p:extLst>
      <p:ext uri="{BB962C8B-B14F-4D97-AF65-F5344CB8AC3E}">
        <p14:creationId xmlns:p14="http://schemas.microsoft.com/office/powerpoint/2010/main" val="414984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6812" y="-357189"/>
            <a:ext cx="9144000" cy="3074739"/>
          </a:xfrm>
          <a:prstGeom prst="rect">
            <a:avLst/>
          </a:prstGeom>
        </p:spPr>
      </p:pic>
      <p:sp>
        <p:nvSpPr>
          <p:cNvPr id="9" name="Rectangle 2"/>
          <p:cNvSpPr txBox="1">
            <a:spLocks noChangeArrowheads="1"/>
          </p:cNvSpPr>
          <p:nvPr/>
        </p:nvSpPr>
        <p:spPr bwMode="auto">
          <a:xfrm>
            <a:off x="861458" y="1537368"/>
            <a:ext cx="3950818"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a:t>
            </a:r>
          </a:p>
          <a:p>
            <a:pPr marL="0" marR="0" lvl="0" indent="0" algn="l" defTabSz="914400" rtl="0" eaLnBrk="1" fontAlgn="auto" latinLnBrk="0" hangingPunct="1">
              <a:lnSpc>
                <a:spcPct val="100000"/>
              </a:lnSpc>
              <a:spcBef>
                <a:spcPct val="20000"/>
              </a:spcBef>
              <a:spcAft>
                <a:spcPts val="0"/>
              </a:spcAft>
              <a:buClrTx/>
              <a:buSzTx/>
              <a:buFontTx/>
              <a:buNone/>
              <a:tabLst/>
              <a:defRPr/>
            </a:pPr>
            <a:r>
              <a:rPr lang="sl-SI" sz="2300" b="1" dirty="0">
                <a:solidFill>
                  <a:srgbClr val="7BA4DB"/>
                </a:solidFill>
                <a:latin typeface="Calibri"/>
                <a:cs typeface="Arial" pitchFamily="34" charset="0"/>
              </a:rPr>
              <a:t>NAČINI UREJANJA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OBMOČJA </a:t>
            </a:r>
            <a:r>
              <a:rPr lang="sl-SI" sz="2300" b="1" dirty="0">
                <a:solidFill>
                  <a:srgbClr val="7BA4DB"/>
                </a:solidFill>
                <a:latin typeface="Calibri"/>
                <a:cs typeface="Arial" pitchFamily="34" charset="0"/>
              </a:rPr>
              <a:t>NAČRTOVANIH PIA </a:t>
            </a:r>
          </a:p>
          <a:p>
            <a:pPr marL="0" marR="0" lvl="0" indent="0" algn="l" defTabSz="914400" rtl="0" eaLnBrk="1" fontAlgn="auto" latinLnBrk="0" hangingPunct="1">
              <a:lnSpc>
                <a:spcPct val="100000"/>
              </a:lnSpc>
              <a:spcBef>
                <a:spcPct val="20000"/>
              </a:spcBef>
              <a:spcAft>
                <a:spcPts val="0"/>
              </a:spcAft>
              <a:buClrTx/>
              <a:buSzTx/>
              <a:buFontTx/>
              <a:buNone/>
              <a:tabLst/>
              <a:defRPr/>
            </a:pPr>
            <a:r>
              <a:rPr lang="sl-SI" sz="2300" b="1" dirty="0">
                <a:solidFill>
                  <a:srgbClr val="7BA4DB"/>
                </a:solidFill>
                <a:latin typeface="Calibri"/>
                <a:cs typeface="Arial" pitchFamily="34" charset="0"/>
              </a:rPr>
              <a:t>IN JAVNIH NATEČAJEV</a:t>
            </a:r>
            <a:endPar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endParaRP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Content Placeholder 2"/>
          <p:cNvSpPr txBox="1">
            <a:spLocks/>
          </p:cNvSpPr>
          <p:nvPr/>
        </p:nvSpPr>
        <p:spPr>
          <a:xfrm>
            <a:off x="861458" y="2754563"/>
            <a:ext cx="4271962" cy="27717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base" latinLnBrk="0" hangingPunct="1">
              <a:lnSpc>
                <a:spcPct val="100000"/>
              </a:lnSpc>
              <a:spcBef>
                <a:spcPct val="20000"/>
              </a:spcBef>
              <a:spcAft>
                <a:spcPct val="0"/>
              </a:spcAft>
              <a:buClr>
                <a:srgbClr val="7BA4DB"/>
              </a:buClr>
              <a:buSzTx/>
              <a:buFont typeface="Arial" charset="0"/>
              <a:buNone/>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Slika 2">
            <a:extLst>
              <a:ext uri="{FF2B5EF4-FFF2-40B4-BE49-F238E27FC236}">
                <a16:creationId xmlns:a16="http://schemas.microsoft.com/office/drawing/2014/main" id="{6BEEDFFD-5829-457F-B5D8-27EDF0FA94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6" t="5753" r="34787" b="1459"/>
          <a:stretch/>
        </p:blipFill>
        <p:spPr>
          <a:xfrm>
            <a:off x="4556056" y="1089497"/>
            <a:ext cx="4451756" cy="5649593"/>
          </a:xfrm>
          <a:prstGeom prst="rect">
            <a:avLst/>
          </a:prstGeom>
        </p:spPr>
      </p:pic>
      <p:sp>
        <p:nvSpPr>
          <p:cNvPr id="10" name="Content Placeholder 2">
            <a:extLst>
              <a:ext uri="{FF2B5EF4-FFF2-40B4-BE49-F238E27FC236}">
                <a16:creationId xmlns:a16="http://schemas.microsoft.com/office/drawing/2014/main" id="{507F3C9A-473B-40BB-9B21-501FFF90B41E}"/>
              </a:ext>
            </a:extLst>
          </p:cNvPr>
          <p:cNvSpPr txBox="1">
            <a:spLocks/>
          </p:cNvSpPr>
          <p:nvPr/>
        </p:nvSpPr>
        <p:spPr>
          <a:xfrm>
            <a:off x="894151" y="3238304"/>
            <a:ext cx="4038575" cy="20875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Clr>
                <a:srgbClr val="7BA4DB"/>
              </a:buClr>
              <a:buNone/>
            </a:pPr>
            <a:r>
              <a:rPr lang="sl-SI" altLang="sl-SI" sz="1400" dirty="0"/>
              <a:t>Območja predvidenih novih OPPN prikazana rdeče. </a:t>
            </a:r>
          </a:p>
          <a:p>
            <a:pPr marL="0" indent="0" eaLnBrk="1" hangingPunct="1">
              <a:buClr>
                <a:srgbClr val="7BA4DB"/>
              </a:buClr>
              <a:buNone/>
            </a:pPr>
            <a:r>
              <a:rPr lang="sl-SI" altLang="sl-SI" sz="1400" dirty="0"/>
              <a:t>Na nekaterih predpisan tudi javni natečaj</a:t>
            </a:r>
          </a:p>
          <a:p>
            <a:pPr eaLnBrk="1" hangingPunct="1">
              <a:buClr>
                <a:srgbClr val="7BA4DB"/>
              </a:buClr>
              <a:buFont typeface="Wingdings" pitchFamily="2" charset="2"/>
              <a:buChar char="§"/>
            </a:pPr>
            <a:r>
              <a:rPr lang="sl-SI" altLang="sl-SI" sz="1400" dirty="0"/>
              <a:t>za območja na otoku</a:t>
            </a:r>
          </a:p>
          <a:p>
            <a:pPr eaLnBrk="1" hangingPunct="1">
              <a:buClr>
                <a:srgbClr val="7BA4DB"/>
              </a:buClr>
              <a:buFont typeface="Wingdings" pitchFamily="2" charset="2"/>
              <a:buChar char="§"/>
            </a:pPr>
            <a:r>
              <a:rPr lang="sl-SI" altLang="sl-SI" sz="1400" dirty="0"/>
              <a:t>na </a:t>
            </a:r>
            <a:r>
              <a:rPr lang="sl-SI" altLang="sl-SI" sz="1400" dirty="0" err="1"/>
              <a:t>Belvederju</a:t>
            </a:r>
            <a:endParaRPr lang="sl-SI" altLang="sl-SI" sz="1400" dirty="0"/>
          </a:p>
          <a:p>
            <a:pPr eaLnBrk="1" hangingPunct="1">
              <a:buClr>
                <a:srgbClr val="7BA4DB"/>
              </a:buClr>
              <a:buFont typeface="Wingdings" pitchFamily="2" charset="2"/>
              <a:buChar char="§"/>
            </a:pPr>
            <a:r>
              <a:rPr lang="sl-SI" altLang="sl-SI" sz="1400" dirty="0"/>
              <a:t>za območje RPN (obala Koper – Izola)</a:t>
            </a:r>
          </a:p>
        </p:txBody>
      </p:sp>
    </p:spTree>
    <p:extLst>
      <p:ext uri="{BB962C8B-B14F-4D97-AF65-F5344CB8AC3E}">
        <p14:creationId xmlns:p14="http://schemas.microsoft.com/office/powerpoint/2010/main" val="412493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7349092" cy="9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NA PODLAGI ČESA NASTANE OPN</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3" name="Rounded Rectangle 2"/>
          <p:cNvSpPr/>
          <p:nvPr/>
        </p:nvSpPr>
        <p:spPr>
          <a:xfrm>
            <a:off x="1042034" y="2846139"/>
            <a:ext cx="2377441"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CILJI in ZAKONSKA IZHODIŠČA</a:t>
            </a:r>
          </a:p>
        </p:txBody>
      </p:sp>
      <p:sp>
        <p:nvSpPr>
          <p:cNvPr id="4" name="Rounded Rectangle 3"/>
          <p:cNvSpPr/>
          <p:nvPr/>
        </p:nvSpPr>
        <p:spPr>
          <a:xfrm>
            <a:off x="1055172" y="3912939"/>
            <a:ext cx="2364303"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DRŽAVNI, REGIJSKI AKTI</a:t>
            </a:r>
          </a:p>
        </p:txBody>
      </p:sp>
      <p:sp>
        <p:nvSpPr>
          <p:cNvPr id="5" name="Rounded Rectangle 4"/>
          <p:cNvSpPr/>
          <p:nvPr/>
        </p:nvSpPr>
        <p:spPr>
          <a:xfrm>
            <a:off x="1055172" y="5086350"/>
            <a:ext cx="2364303"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VAROVANJA  OMEJITVE</a:t>
            </a:r>
          </a:p>
        </p:txBody>
      </p:sp>
      <p:sp>
        <p:nvSpPr>
          <p:cNvPr id="6" name="Rounded Rectangle 5"/>
          <p:cNvSpPr/>
          <p:nvPr/>
        </p:nvSpPr>
        <p:spPr>
          <a:xfrm>
            <a:off x="5328186" y="4981575"/>
            <a:ext cx="2364303"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STROKOVNE PODLAGE</a:t>
            </a:r>
          </a:p>
        </p:txBody>
      </p:sp>
      <p:sp>
        <p:nvSpPr>
          <p:cNvPr id="7" name="Rounded Rectangle 6"/>
          <p:cNvSpPr/>
          <p:nvPr/>
        </p:nvSpPr>
        <p:spPr>
          <a:xfrm>
            <a:off x="5328185" y="2846139"/>
            <a:ext cx="2364304" cy="601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RAZVOJNE POTREBE OBČINE</a:t>
            </a:r>
          </a:p>
        </p:txBody>
      </p:sp>
      <p:sp>
        <p:nvSpPr>
          <p:cNvPr id="8" name="Rounded Rectangle 7"/>
          <p:cNvSpPr/>
          <p:nvPr/>
        </p:nvSpPr>
        <p:spPr>
          <a:xfrm>
            <a:off x="5328185" y="3914775"/>
            <a:ext cx="236430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POBUDE OBČANOV</a:t>
            </a:r>
          </a:p>
        </p:txBody>
      </p:sp>
      <p:sp>
        <p:nvSpPr>
          <p:cNvPr id="10" name="Oval 9"/>
          <p:cNvSpPr/>
          <p:nvPr/>
        </p:nvSpPr>
        <p:spPr>
          <a:xfrm>
            <a:off x="3590924" y="3381375"/>
            <a:ext cx="1543049" cy="1524000"/>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a:t>OPN</a:t>
            </a:r>
          </a:p>
        </p:txBody>
      </p:sp>
      <p:cxnSp>
        <p:nvCxnSpPr>
          <p:cNvPr id="12" name="Straight Connector 11"/>
          <p:cNvCxnSpPr>
            <a:stCxn id="10" idx="1"/>
            <a:endCxn id="3" idx="3"/>
          </p:cNvCxnSpPr>
          <p:nvPr/>
        </p:nvCxnSpPr>
        <p:spPr>
          <a:xfrm flipH="1" flipV="1">
            <a:off x="3419475" y="3074739"/>
            <a:ext cx="397423" cy="529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0" idx="2"/>
            <a:endCxn id="4" idx="3"/>
          </p:cNvCxnSpPr>
          <p:nvPr/>
        </p:nvCxnSpPr>
        <p:spPr>
          <a:xfrm flipH="1" flipV="1">
            <a:off x="3419475" y="4141539"/>
            <a:ext cx="171449" cy="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3"/>
            <a:endCxn id="5" idx="3"/>
          </p:cNvCxnSpPr>
          <p:nvPr/>
        </p:nvCxnSpPr>
        <p:spPr>
          <a:xfrm flipH="1">
            <a:off x="3419475" y="4682190"/>
            <a:ext cx="397423" cy="632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7"/>
            <a:endCxn id="7" idx="1"/>
          </p:cNvCxnSpPr>
          <p:nvPr/>
        </p:nvCxnSpPr>
        <p:spPr>
          <a:xfrm flipV="1">
            <a:off x="4907999" y="3147095"/>
            <a:ext cx="420186" cy="457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6"/>
            <a:endCxn id="8" idx="1"/>
          </p:cNvCxnSpPr>
          <p:nvPr/>
        </p:nvCxnSpPr>
        <p:spPr>
          <a:xfrm>
            <a:off x="5133973" y="4143375"/>
            <a:ext cx="194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5"/>
            <a:endCxn id="6" idx="1"/>
          </p:cNvCxnSpPr>
          <p:nvPr/>
        </p:nvCxnSpPr>
        <p:spPr>
          <a:xfrm>
            <a:off x="4907999" y="4682190"/>
            <a:ext cx="420187" cy="5279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33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5" name="Slika 4">
            <a:extLst>
              <a:ext uri="{FF2B5EF4-FFF2-40B4-BE49-F238E27FC236}">
                <a16:creationId xmlns:a16="http://schemas.microsoft.com/office/drawing/2014/main" id="{8D1D46F8-0D77-4E7D-84E4-61F7C5CE1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826"/>
          <a:stretch/>
        </p:blipFill>
        <p:spPr>
          <a:xfrm>
            <a:off x="3035030" y="2273717"/>
            <a:ext cx="5714754" cy="4359077"/>
          </a:xfrm>
          <a:prstGeom prst="rect">
            <a:avLst/>
          </a:prstGeom>
        </p:spPr>
      </p:pic>
      <p:sp>
        <p:nvSpPr>
          <p:cNvPr id="8" name="Content Placeholder 2"/>
          <p:cNvSpPr txBox="1">
            <a:spLocks/>
          </p:cNvSpPr>
          <p:nvPr/>
        </p:nvSpPr>
        <p:spPr>
          <a:xfrm>
            <a:off x="899049" y="3415196"/>
            <a:ext cx="4271962" cy="33883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kumimoji="0" lang="sl-SI" altLang="sl-SI" sz="1400" b="0" i="0" u="none" strike="noStrike" kern="1200" cap="none" spc="0" normalizeH="0" baseline="0" noProof="0" dirty="0">
                <a:ln>
                  <a:noFill/>
                </a:ln>
                <a:solidFill>
                  <a:prstClr val="black"/>
                </a:solidFill>
                <a:effectLst/>
                <a:uLnTx/>
                <a:uFillTx/>
                <a:latin typeface="Calibri"/>
                <a:ea typeface="+mn-ea"/>
                <a:cs typeface="+mn-cs"/>
              </a:rPr>
              <a:t>Za območje bivšega PUP </a:t>
            </a:r>
            <a:r>
              <a:rPr lang="sl-SI" altLang="sl-SI" sz="1400" dirty="0">
                <a:solidFill>
                  <a:prstClr val="black"/>
                </a:solidFill>
                <a:latin typeface="Calibri"/>
              </a:rPr>
              <a:t>M</a:t>
            </a:r>
            <a:r>
              <a:rPr kumimoji="0" lang="sl-SI" altLang="sl-SI" sz="1400" b="0" i="0" u="none" strike="noStrike" kern="1200" cap="none" spc="0" normalizeH="0" baseline="0" noProof="0" dirty="0" err="1">
                <a:ln>
                  <a:noFill/>
                </a:ln>
                <a:solidFill>
                  <a:prstClr val="black"/>
                </a:solidFill>
                <a:effectLst/>
                <a:uLnTx/>
                <a:uFillTx/>
                <a:latin typeface="Calibri"/>
                <a:ea typeface="+mn-ea"/>
                <a:cs typeface="+mn-cs"/>
              </a:rPr>
              <a:t>esto</a:t>
            </a:r>
            <a:r>
              <a:rPr kumimoji="0" lang="sl-SI" altLang="sl-SI" sz="1400" b="0" i="0" u="none" strike="noStrike" kern="1200" cap="none" spc="0" normalizeH="0" baseline="0" noProof="0" dirty="0">
                <a:ln>
                  <a:noFill/>
                </a:ln>
                <a:solidFill>
                  <a:prstClr val="black"/>
                </a:solidFill>
                <a:effectLst/>
                <a:uLnTx/>
                <a:uFillTx/>
                <a:latin typeface="Calibri"/>
                <a:ea typeface="+mn-ea"/>
                <a:cs typeface="+mn-cs"/>
              </a:rPr>
              <a:t> vzhod</a:t>
            </a:r>
          </a:p>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lang="sl-SI" altLang="sl-SI" sz="1400" dirty="0">
                <a:solidFill>
                  <a:prstClr val="black"/>
                </a:solidFill>
                <a:latin typeface="Calibri"/>
              </a:rPr>
              <a:t>Predviden javni natečaj</a:t>
            </a: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base" latinLnBrk="0" hangingPunct="1">
              <a:lnSpc>
                <a:spcPct val="100000"/>
              </a:lnSpc>
              <a:spcBef>
                <a:spcPct val="20000"/>
              </a:spcBef>
              <a:spcAft>
                <a:spcPct val="0"/>
              </a:spcAft>
              <a:buClr>
                <a:srgbClr val="7BA4DB"/>
              </a:buClr>
              <a:buSzTx/>
              <a:buFont typeface="Arial" charset="0"/>
              <a:buNone/>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2"/>
          <p:cNvSpPr txBox="1">
            <a:spLocks noChangeArrowheads="1"/>
          </p:cNvSpPr>
          <p:nvPr/>
        </p:nvSpPr>
        <p:spPr bwMode="auto">
          <a:xfrm>
            <a:off x="861458" y="1537368"/>
            <a:ext cx="7963760"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NAČINI UREJANJA -</a:t>
            </a:r>
          </a:p>
          <a:p>
            <a:pPr lvl="0" fontAlgn="auto">
              <a:spcBef>
                <a:spcPct val="20000"/>
              </a:spcBef>
              <a:spcAft>
                <a:spcPts val="0"/>
              </a:spcAf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OBMOČJE </a:t>
            </a:r>
            <a:r>
              <a:rPr lang="sl-SI" sz="2300" b="1" dirty="0">
                <a:solidFill>
                  <a:srgbClr val="7BA4DB"/>
                </a:solidFill>
                <a:latin typeface="Calibri"/>
                <a:cs typeface="Arial" pitchFamily="34" charset="0"/>
              </a:rPr>
              <a:t>NAČRTOVANEGA </a:t>
            </a: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REGIJSKEGA PROSTORSKEGA NAČRTA</a:t>
            </a:r>
          </a:p>
        </p:txBody>
      </p:sp>
    </p:spTree>
    <p:extLst>
      <p:ext uri="{BB962C8B-B14F-4D97-AF65-F5344CB8AC3E}">
        <p14:creationId xmlns:p14="http://schemas.microsoft.com/office/powerpoint/2010/main" val="236834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31540"/>
            <a:ext cx="9144000" cy="3074739"/>
          </a:xfrm>
          <a:prstGeom prst="rect">
            <a:avLst/>
          </a:prstGeom>
        </p:spPr>
      </p:pic>
      <p:pic>
        <p:nvPicPr>
          <p:cNvPr id="7" name="Slika 6">
            <a:extLst>
              <a:ext uri="{FF2B5EF4-FFF2-40B4-BE49-F238E27FC236}">
                <a16:creationId xmlns:a16="http://schemas.microsoft.com/office/drawing/2014/main" id="{314232B7-1F54-46B8-86BE-38E4476585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7" t="2851" r="27800"/>
          <a:stretch/>
        </p:blipFill>
        <p:spPr>
          <a:xfrm>
            <a:off x="4492663" y="950601"/>
            <a:ext cx="4615341" cy="5863108"/>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NAČINI UREJANJA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OBMOČJA PUP, KI SE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RAZVELJAVIJO IN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NADOMESTIJO S PIP</a:t>
            </a:r>
          </a:p>
        </p:txBody>
      </p:sp>
      <p:pic>
        <p:nvPicPr>
          <p:cNvPr id="18" name="Picture 2" descr="C:\Documents and Settings\Lena\My Documents\Locus word\Locus_znak in logotip_RGB.jpg"/>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Content Placeholder 2"/>
          <p:cNvSpPr txBox="1">
            <a:spLocks/>
          </p:cNvSpPr>
          <p:nvPr/>
        </p:nvSpPr>
        <p:spPr>
          <a:xfrm>
            <a:off x="861458" y="3804950"/>
            <a:ext cx="3447895" cy="27717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lang="sl-SI" altLang="sl-SI" sz="1400" dirty="0">
                <a:solidFill>
                  <a:prstClr val="black"/>
                </a:solidFill>
                <a:latin typeface="Calibri"/>
              </a:rPr>
              <a:t>12 območij, od tega tudi</a:t>
            </a:r>
          </a:p>
          <a:p>
            <a:pPr lvl="1" indent="-342900" eaLnBrk="1" hangingPunct="1">
              <a:buClr>
                <a:srgbClr val="7BA4DB"/>
              </a:buClr>
              <a:buFont typeface="Wingdings" pitchFamily="2" charset="2"/>
              <a:buChar char="§"/>
              <a:defRPr/>
            </a:pPr>
            <a:r>
              <a:rPr lang="sl-SI" altLang="sl-SI" sz="1000" dirty="0">
                <a:solidFill>
                  <a:prstClr val="black"/>
                </a:solidFill>
                <a:latin typeface="Calibri"/>
              </a:rPr>
              <a:t>Staro mestno jedro z načrtom prenove - </a:t>
            </a:r>
            <a:r>
              <a:rPr lang="sl-SI" altLang="sl-SI" sz="1000" dirty="0">
                <a:solidFill>
                  <a:prstClr val="black"/>
                </a:solidFill>
              </a:rPr>
              <a:t>v celoti se nadomesti s PPIP</a:t>
            </a:r>
            <a:endParaRPr lang="sl-SI" altLang="sl-SI" sz="1000" dirty="0">
              <a:solidFill>
                <a:prstClr val="black"/>
              </a:solidFill>
              <a:latin typeface="Calibri"/>
            </a:endParaRPr>
          </a:p>
          <a:p>
            <a:pPr lvl="1" indent="-342900" eaLnBrk="1" hangingPunct="1">
              <a:buClr>
                <a:srgbClr val="7BA4DB"/>
              </a:buClr>
              <a:buFont typeface="Wingdings" pitchFamily="2" charset="2"/>
              <a:buChar char="§"/>
              <a:defRPr/>
            </a:pPr>
            <a:r>
              <a:rPr lang="sl-SI" altLang="sl-SI" sz="1000" dirty="0">
                <a:solidFill>
                  <a:prstClr val="black"/>
                </a:solidFill>
                <a:latin typeface="Calibri"/>
              </a:rPr>
              <a:t>Podeželje – v celoti se nadomesti s PIP</a:t>
            </a:r>
          </a:p>
          <a:p>
            <a:pPr lvl="1" indent="-342900" eaLnBrk="1" hangingPunct="1">
              <a:buClr>
                <a:srgbClr val="7BA4DB"/>
              </a:buClr>
              <a:buFont typeface="Wingdings" pitchFamily="2" charset="2"/>
              <a:buChar char="§"/>
              <a:defRPr/>
            </a:pPr>
            <a:r>
              <a:rPr lang="sl-SI" altLang="sl-SI" sz="1000" dirty="0">
                <a:solidFill>
                  <a:prstClr val="black"/>
                </a:solidFill>
                <a:latin typeface="Calibri"/>
              </a:rPr>
              <a:t>Sanacijski PUP, </a:t>
            </a:r>
            <a:r>
              <a:rPr lang="sl-SI" altLang="sl-SI" sz="1000" dirty="0">
                <a:solidFill>
                  <a:prstClr val="black"/>
                </a:solidFill>
              </a:rPr>
              <a:t>sprejet z Uredbo Vlade RS 1994 – pobuda na MOP za ukinitev</a:t>
            </a:r>
            <a:endParaRPr lang="sl-SI" altLang="sl-SI" sz="1000" dirty="0">
              <a:solidFill>
                <a:prstClr val="black"/>
              </a:solidFill>
              <a:latin typeface="Calibri"/>
            </a:endParaRPr>
          </a:p>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endParaRPr lang="sl-SI" altLang="sl-SI" sz="1400" dirty="0">
              <a:solidFill>
                <a:prstClr val="black"/>
              </a:solidFill>
              <a:latin typeface="Calibri"/>
            </a:endParaRPr>
          </a:p>
          <a:p>
            <a:pPr marL="342900" marR="0" lvl="0" indent="-342900" algn="l" defTabSz="914400" rtl="0" eaLnBrk="1" fontAlgn="base" latinLnBrk="0" hangingPunct="1">
              <a:lnSpc>
                <a:spcPct val="100000"/>
              </a:lnSpc>
              <a:spcBef>
                <a:spcPct val="20000"/>
              </a:spcBef>
              <a:spcAft>
                <a:spcPct val="0"/>
              </a:spcAft>
              <a:buClr>
                <a:srgbClr val="7BA4DB"/>
              </a:buClr>
              <a:buSzTx/>
              <a:buFont typeface="Wingdings" pitchFamily="2" charset="2"/>
              <a:buChar char="§"/>
              <a:tabLst/>
              <a:defRPr/>
            </a:pPr>
            <a:r>
              <a:rPr kumimoji="0" lang="sl-SI" altLang="sl-SI" sz="1400" b="0" i="0" u="none" strike="noStrike" kern="1200" cap="none" spc="0" normalizeH="0" baseline="0" noProof="0" dirty="0">
                <a:ln>
                  <a:noFill/>
                </a:ln>
                <a:solidFill>
                  <a:prstClr val="black"/>
                </a:solidFill>
                <a:effectLst/>
                <a:uLnTx/>
                <a:uFillTx/>
                <a:latin typeface="Calibri"/>
                <a:ea typeface="+mn-ea"/>
                <a:cs typeface="+mn-cs"/>
              </a:rPr>
              <a:t>obravnavane pobude občanov, ki so se nanašale na ta območja</a:t>
            </a:r>
          </a:p>
          <a:p>
            <a:pPr marL="457200" marR="0" lvl="1" indent="0" algn="l" defTabSz="914400" rtl="0" eaLnBrk="1" fontAlgn="base" latinLnBrk="0" hangingPunct="1">
              <a:lnSpc>
                <a:spcPct val="100000"/>
              </a:lnSpc>
              <a:spcBef>
                <a:spcPct val="20000"/>
              </a:spcBef>
              <a:spcAft>
                <a:spcPct val="0"/>
              </a:spcAft>
              <a:buClr>
                <a:srgbClr val="7BA4DB"/>
              </a:buClr>
              <a:buSzTx/>
              <a:buFont typeface="Arial" charset="0"/>
              <a:buNone/>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3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4864" y="-331540"/>
            <a:ext cx="9144000" cy="3074739"/>
          </a:xfrm>
          <a:prstGeom prst="rect">
            <a:avLst/>
          </a:prstGeom>
        </p:spPr>
      </p:pic>
      <p:sp>
        <p:nvSpPr>
          <p:cNvPr id="9" name="Rectangle 2"/>
          <p:cNvSpPr txBox="1">
            <a:spLocks noChangeArrowheads="1"/>
          </p:cNvSpPr>
          <p:nvPr/>
        </p:nvSpPr>
        <p:spPr bwMode="auto">
          <a:xfrm>
            <a:off x="736600" y="1537367"/>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NAČINI UREJANJA -</a:t>
            </a:r>
          </a:p>
          <a:p>
            <a:pPr fontAlgn="auto">
              <a:spcBef>
                <a:spcPct val="20000"/>
              </a:spcBef>
              <a:spcAft>
                <a:spcPts val="0"/>
              </a:spcAft>
              <a:defRPr/>
            </a:pPr>
            <a:r>
              <a:rPr lang="sl-SI" sz="2400" b="1" dirty="0">
                <a:solidFill>
                  <a:srgbClr val="7BA4DB"/>
                </a:solidFill>
                <a:latin typeface="Calibri"/>
                <a:cs typeface="Arial" pitchFamily="34" charset="0"/>
              </a:rPr>
              <a:t>PRILOGE </a:t>
            </a:r>
            <a:r>
              <a:rPr lang="sl-SI" sz="2300" b="1" dirty="0">
                <a:solidFill>
                  <a:srgbClr val="7BA4DB"/>
                </a:solidFill>
                <a:latin typeface="Calibri"/>
                <a:cs typeface="Arial" pitchFamily="34" charset="0"/>
              </a:rPr>
              <a:t>POSEBNI PIP (PPIP)</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Rectangle 7"/>
          <p:cNvSpPr/>
          <p:nvPr/>
        </p:nvSpPr>
        <p:spPr>
          <a:xfrm>
            <a:off x="736600" y="3092284"/>
            <a:ext cx="6007100" cy="3323987"/>
          </a:xfrm>
          <a:prstGeom prst="rect">
            <a:avLst/>
          </a:prstGeom>
        </p:spPr>
        <p:txBody>
          <a:bodyPr wrap="square">
            <a:spAutoFit/>
          </a:bodyPr>
          <a:lstStyle/>
          <a:p>
            <a:pPr eaLnBrk="1" hangingPunct="1">
              <a:buFont typeface="Arial" charset="0"/>
              <a:buNone/>
              <a:defRPr/>
            </a:pPr>
            <a:r>
              <a:rPr lang="sl-SI" sz="1400" dirty="0">
                <a:latin typeface="+mj-lt"/>
              </a:rPr>
              <a:t>Po posameznih </a:t>
            </a:r>
            <a:r>
              <a:rPr lang="sl-SI" sz="1400" b="1" dirty="0">
                <a:latin typeface="+mj-lt"/>
              </a:rPr>
              <a:t>enotah urejanja prostora, kjer so se ukinjali PUP, se </a:t>
            </a:r>
            <a:r>
              <a:rPr lang="sl-SI" sz="1400" dirty="0">
                <a:latin typeface="+mj-lt"/>
              </a:rPr>
              <a:t>določajo: </a:t>
            </a:r>
          </a:p>
          <a:p>
            <a:pPr marL="285750" indent="-285750" eaLnBrk="1" hangingPunct="1">
              <a:buFont typeface="Wingdings" pitchFamily="2" charset="2"/>
              <a:buChar char="§"/>
              <a:defRPr/>
            </a:pPr>
            <a:r>
              <a:rPr lang="sl-SI" sz="1400" dirty="0">
                <a:latin typeface="+mj-lt"/>
              </a:rPr>
              <a:t>tekstualni PPIP </a:t>
            </a:r>
          </a:p>
          <a:p>
            <a:pPr marL="285750" indent="-285750" eaLnBrk="1" hangingPunct="1">
              <a:buFont typeface="Wingdings" pitchFamily="2" charset="2"/>
              <a:buChar char="§"/>
              <a:defRPr/>
            </a:pPr>
            <a:r>
              <a:rPr lang="sl-SI" sz="1400" dirty="0">
                <a:latin typeface="+mj-lt"/>
              </a:rPr>
              <a:t>za bolj zahtevne EUP tudi grafični PPIP</a:t>
            </a:r>
          </a:p>
          <a:p>
            <a:pPr eaLnBrk="1" hangingPunct="1">
              <a:defRPr/>
            </a:pPr>
            <a:endParaRPr lang="sl-SI" sz="1400" dirty="0">
              <a:latin typeface="+mj-lt"/>
            </a:endParaRPr>
          </a:p>
          <a:p>
            <a:pPr eaLnBrk="1" hangingPunct="1">
              <a:defRPr/>
            </a:pPr>
            <a:r>
              <a:rPr lang="sl-SI" sz="1400" dirty="0">
                <a:latin typeface="+mj-lt"/>
              </a:rPr>
              <a:t>Na tak način se ureja 9 EUP:</a:t>
            </a:r>
          </a:p>
          <a:p>
            <a:pPr marL="285750" indent="-285750" eaLnBrk="1" hangingPunct="1">
              <a:buFont typeface="Arial" panose="020B0604020202020204" pitchFamily="34" charset="0"/>
              <a:buChar char="•"/>
              <a:defRPr/>
            </a:pPr>
            <a:r>
              <a:rPr lang="sl-SI" sz="1400" dirty="0">
                <a:latin typeface="+mj-lt"/>
              </a:rPr>
              <a:t>Jagodje</a:t>
            </a:r>
          </a:p>
          <a:p>
            <a:pPr marL="285750" indent="-285750" eaLnBrk="1" hangingPunct="1">
              <a:buFont typeface="Arial" panose="020B0604020202020204" pitchFamily="34" charset="0"/>
              <a:buChar char="•"/>
              <a:defRPr/>
            </a:pPr>
            <a:r>
              <a:rPr lang="sl-SI" sz="1400" dirty="0">
                <a:latin typeface="+mj-lt"/>
              </a:rPr>
              <a:t>CMO (del ostane ZN)</a:t>
            </a:r>
          </a:p>
          <a:p>
            <a:pPr marL="285750" indent="-285750" eaLnBrk="1" hangingPunct="1">
              <a:buFont typeface="Arial" panose="020B0604020202020204" pitchFamily="34" charset="0"/>
              <a:buChar char="•"/>
              <a:defRPr/>
            </a:pPr>
            <a:r>
              <a:rPr lang="sl-SI" sz="1400" dirty="0" err="1">
                <a:latin typeface="+mj-lt"/>
              </a:rPr>
              <a:t>Morova</a:t>
            </a:r>
            <a:endParaRPr lang="sl-SI" sz="1400" dirty="0">
              <a:latin typeface="+mj-lt"/>
            </a:endParaRPr>
          </a:p>
          <a:p>
            <a:pPr marL="285750" indent="-285750" eaLnBrk="1" hangingPunct="1">
              <a:buFont typeface="Arial" panose="020B0604020202020204" pitchFamily="34" charset="0"/>
              <a:buChar char="•"/>
              <a:defRPr/>
            </a:pPr>
            <a:r>
              <a:rPr lang="sl-SI" sz="1400" dirty="0">
                <a:latin typeface="+mj-lt"/>
              </a:rPr>
              <a:t>Komunala</a:t>
            </a:r>
          </a:p>
          <a:p>
            <a:pPr marL="285750" indent="-285750" eaLnBrk="1" hangingPunct="1">
              <a:buFont typeface="Arial" panose="020B0604020202020204" pitchFamily="34" charset="0"/>
              <a:buChar char="•"/>
              <a:defRPr/>
            </a:pPr>
            <a:r>
              <a:rPr lang="sl-SI" sz="1400" dirty="0">
                <a:latin typeface="+mj-lt"/>
              </a:rPr>
              <a:t>Stadion (del predviden OPPN)</a:t>
            </a:r>
          </a:p>
          <a:p>
            <a:pPr marL="285750" indent="-285750" eaLnBrk="1" hangingPunct="1">
              <a:buFont typeface="Arial" panose="020B0604020202020204" pitchFamily="34" charset="0"/>
              <a:buChar char="•"/>
              <a:defRPr/>
            </a:pPr>
            <a:r>
              <a:rPr lang="sl-SI" sz="1400" dirty="0">
                <a:latin typeface="+mj-lt"/>
              </a:rPr>
              <a:t>Oprema</a:t>
            </a:r>
          </a:p>
          <a:p>
            <a:pPr marL="285750" indent="-285750" eaLnBrk="1" hangingPunct="1">
              <a:buFont typeface="Arial" panose="020B0604020202020204" pitchFamily="34" charset="0"/>
              <a:buChar char="•"/>
              <a:defRPr/>
            </a:pPr>
            <a:r>
              <a:rPr lang="sl-SI" sz="1400" dirty="0">
                <a:latin typeface="+mj-lt"/>
              </a:rPr>
              <a:t>Livade – Kajuhova (del predviden OPPN)</a:t>
            </a:r>
          </a:p>
          <a:p>
            <a:pPr marL="285750" indent="-285750" eaLnBrk="1" hangingPunct="1">
              <a:buFont typeface="Arial" panose="020B0604020202020204" pitchFamily="34" charset="0"/>
              <a:buChar char="•"/>
              <a:defRPr/>
            </a:pPr>
            <a:r>
              <a:rPr lang="sl-SI" sz="1400" dirty="0" err="1">
                <a:latin typeface="+mj-lt"/>
              </a:rPr>
              <a:t>Belvedere</a:t>
            </a:r>
            <a:r>
              <a:rPr lang="sl-SI" sz="1400" dirty="0">
                <a:latin typeface="+mj-lt"/>
              </a:rPr>
              <a:t> (del predviden OPPN)</a:t>
            </a:r>
          </a:p>
          <a:p>
            <a:pPr marL="285750" indent="-285750" eaLnBrk="1" hangingPunct="1">
              <a:buFont typeface="Arial" panose="020B0604020202020204" pitchFamily="34" charset="0"/>
              <a:buChar char="•"/>
              <a:defRPr/>
            </a:pPr>
            <a:r>
              <a:rPr lang="sl-SI" sz="1400" dirty="0">
                <a:latin typeface="+mj-lt"/>
              </a:rPr>
              <a:t>Pečina</a:t>
            </a:r>
          </a:p>
          <a:p>
            <a:pPr eaLnBrk="1" hangingPunct="1">
              <a:buClr>
                <a:srgbClr val="7BA4DB"/>
              </a:buClr>
              <a:defRPr/>
            </a:pPr>
            <a:endParaRPr lang="sl-SI" sz="1400" dirty="0">
              <a:latin typeface="+mj-lt"/>
            </a:endParaRPr>
          </a:p>
        </p:txBody>
      </p:sp>
      <p:pic>
        <p:nvPicPr>
          <p:cNvPr id="5" name="Slika 4">
            <a:extLst>
              <a:ext uri="{FF2B5EF4-FFF2-40B4-BE49-F238E27FC236}">
                <a16:creationId xmlns:a16="http://schemas.microsoft.com/office/drawing/2014/main" id="{26F61C7E-77C5-4C98-A59D-CE5E3081BC2A}"/>
              </a:ext>
            </a:extLst>
          </p:cNvPr>
          <p:cNvPicPr>
            <a:picLocks noChangeAspect="1"/>
          </p:cNvPicPr>
          <p:nvPr/>
        </p:nvPicPr>
        <p:blipFill rotWithShape="1">
          <a:blip r:embed="rId5"/>
          <a:srcRect l="2668" t="2648" r="4506"/>
          <a:stretch/>
        </p:blipFill>
        <p:spPr>
          <a:xfrm>
            <a:off x="4818146" y="3529033"/>
            <a:ext cx="4209122" cy="3328967"/>
          </a:xfrm>
          <a:prstGeom prst="rect">
            <a:avLst/>
          </a:prstGeom>
        </p:spPr>
      </p:pic>
    </p:spTree>
    <p:extLst>
      <p:ext uri="{BB962C8B-B14F-4D97-AF65-F5344CB8AC3E}">
        <p14:creationId xmlns:p14="http://schemas.microsoft.com/office/powerpoint/2010/main" val="3697372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NAČINI UREJANJA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STARO MESTNO JEDRO SE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REGULIRA S PIP</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6" name="Slika 5">
            <a:extLst>
              <a:ext uri="{FF2B5EF4-FFF2-40B4-BE49-F238E27FC236}">
                <a16:creationId xmlns:a16="http://schemas.microsoft.com/office/drawing/2014/main" id="{4F2FA246-E622-44A1-8839-CDE0456C6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154" y="896060"/>
            <a:ext cx="4214930" cy="5961939"/>
          </a:xfrm>
          <a:prstGeom prst="rect">
            <a:avLst/>
          </a:prstGeom>
        </p:spPr>
      </p:pic>
      <p:sp>
        <p:nvSpPr>
          <p:cNvPr id="5" name="Rectangle 7">
            <a:extLst>
              <a:ext uri="{FF2B5EF4-FFF2-40B4-BE49-F238E27FC236}">
                <a16:creationId xmlns:a16="http://schemas.microsoft.com/office/drawing/2014/main" id="{8A2B5A8F-3A6C-4887-BA0A-D194B1EA7301}"/>
              </a:ext>
            </a:extLst>
          </p:cNvPr>
          <p:cNvSpPr/>
          <p:nvPr/>
        </p:nvSpPr>
        <p:spPr>
          <a:xfrm>
            <a:off x="861458" y="3354867"/>
            <a:ext cx="4064696" cy="1169551"/>
          </a:xfrm>
          <a:prstGeom prst="rect">
            <a:avLst/>
          </a:prstGeom>
        </p:spPr>
        <p:txBody>
          <a:bodyPr wrap="square">
            <a:spAutoFit/>
          </a:bodyPr>
          <a:lstStyle/>
          <a:p>
            <a:pPr marL="285750" indent="-285750" eaLnBrk="1" hangingPunct="1">
              <a:buFont typeface="Arial" panose="020B0604020202020204" pitchFamily="34" charset="0"/>
              <a:buChar char="•"/>
              <a:defRPr/>
            </a:pPr>
            <a:r>
              <a:rPr lang="sl-SI" sz="1400" dirty="0">
                <a:latin typeface="+mj-lt"/>
              </a:rPr>
              <a:t>na podlagi Zakona o urbanističnem planiranju izdelan urbanistični red</a:t>
            </a:r>
          </a:p>
          <a:p>
            <a:pPr marL="285750" indent="-285750" eaLnBrk="1" hangingPunct="1">
              <a:buFont typeface="Arial" panose="020B0604020202020204" pitchFamily="34" charset="0"/>
              <a:buChar char="•"/>
              <a:defRPr/>
            </a:pPr>
            <a:r>
              <a:rPr lang="sl-SI" sz="1400" dirty="0">
                <a:latin typeface="+mj-lt"/>
              </a:rPr>
              <a:t>se uporablja kot PUP</a:t>
            </a:r>
          </a:p>
          <a:p>
            <a:pPr marL="285750" indent="-285750" eaLnBrk="1" hangingPunct="1">
              <a:buFont typeface="Arial" panose="020B0604020202020204" pitchFamily="34" charset="0"/>
              <a:buChar char="•"/>
              <a:defRPr/>
            </a:pPr>
            <a:r>
              <a:rPr lang="sl-SI" sz="1400" dirty="0">
                <a:latin typeface="+mj-lt"/>
              </a:rPr>
              <a:t>izdelajo se  PIP</a:t>
            </a:r>
          </a:p>
          <a:p>
            <a:pPr eaLnBrk="1" hangingPunct="1">
              <a:buClr>
                <a:srgbClr val="7BA4DB"/>
              </a:buClr>
              <a:defRPr/>
            </a:pPr>
            <a:endParaRPr lang="sl-SI" sz="1400" dirty="0">
              <a:latin typeface="+mj-lt"/>
            </a:endParaRPr>
          </a:p>
        </p:txBody>
      </p:sp>
    </p:spTree>
    <p:extLst>
      <p:ext uri="{BB962C8B-B14F-4D97-AF65-F5344CB8AC3E}">
        <p14:creationId xmlns:p14="http://schemas.microsoft.com/office/powerpoint/2010/main" val="1015104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300" b="1" dirty="0">
                <a:solidFill>
                  <a:srgbClr val="7BA4DB"/>
                </a:solidFill>
                <a:latin typeface="Calibri"/>
                <a:cs typeface="Arial" pitchFamily="34" charset="0"/>
              </a:rPr>
              <a:t>SPLOŠNI IN PODROBNI PIP – TEKSTUALNI DEL</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8" name="Rectangle 7"/>
          <p:cNvSpPr/>
          <p:nvPr/>
        </p:nvSpPr>
        <p:spPr>
          <a:xfrm>
            <a:off x="955675" y="2573338"/>
            <a:ext cx="6007100" cy="2031325"/>
          </a:xfrm>
          <a:prstGeom prst="rect">
            <a:avLst/>
          </a:prstGeom>
        </p:spPr>
        <p:txBody>
          <a:bodyPr wrap="square">
            <a:spAutoFit/>
          </a:bodyPr>
          <a:lstStyle/>
          <a:p>
            <a:pPr eaLnBrk="1" hangingPunct="1">
              <a:buFont typeface="Arial" charset="0"/>
              <a:buNone/>
              <a:defRPr/>
            </a:pPr>
            <a:r>
              <a:rPr lang="sl-SI" sz="1400" dirty="0">
                <a:latin typeface="+mj-lt"/>
              </a:rPr>
              <a:t>s splošnimi PIP so za </a:t>
            </a:r>
            <a:r>
              <a:rPr lang="sl-SI" sz="1400" b="1" dirty="0">
                <a:latin typeface="+mj-lt"/>
              </a:rPr>
              <a:t>celoten prostor občine </a:t>
            </a:r>
            <a:r>
              <a:rPr lang="sl-SI" sz="1400" dirty="0">
                <a:latin typeface="+mj-lt"/>
              </a:rPr>
              <a:t>določene vrste gradenj, namembnost objektov, dopustne dejavnosti, vrste objektov, </a:t>
            </a:r>
          </a:p>
          <a:p>
            <a:pPr marL="285750" indent="-285750">
              <a:buClr>
                <a:srgbClr val="7BA4DB"/>
              </a:buClr>
              <a:buFont typeface="Wingdings" pitchFamily="2" charset="2"/>
              <a:buChar char="§"/>
              <a:defRPr/>
            </a:pPr>
            <a:r>
              <a:rPr lang="sl-SI" sz="1400" dirty="0">
                <a:latin typeface="+mj-lt"/>
              </a:rPr>
              <a:t>lega, velikosti, oblikovanje objektov, razpršena gradnja</a:t>
            </a:r>
          </a:p>
          <a:p>
            <a:pPr marL="285750" indent="-285750">
              <a:buClr>
                <a:srgbClr val="7BA4DB"/>
              </a:buClr>
              <a:buFont typeface="Wingdings" pitchFamily="2" charset="2"/>
              <a:buChar char="§"/>
              <a:defRPr/>
            </a:pPr>
            <a:r>
              <a:rPr lang="sl-SI" sz="1400" dirty="0">
                <a:latin typeface="+mj-lt"/>
              </a:rPr>
              <a:t>gradnja omrežij GJI in grajenega javnega dobra,</a:t>
            </a:r>
          </a:p>
          <a:p>
            <a:pPr marL="285750" indent="-285750">
              <a:buClr>
                <a:srgbClr val="7BA4DB"/>
              </a:buClr>
              <a:buFont typeface="Wingdings" pitchFamily="2" charset="2"/>
              <a:buChar char="§"/>
              <a:defRPr/>
            </a:pPr>
            <a:r>
              <a:rPr lang="sl-SI" sz="1400" dirty="0">
                <a:latin typeface="+mj-lt"/>
              </a:rPr>
              <a:t>parcelacija, </a:t>
            </a:r>
          </a:p>
          <a:p>
            <a:pPr marL="285750" indent="-285750">
              <a:buClr>
                <a:srgbClr val="7BA4DB"/>
              </a:buClr>
              <a:buFont typeface="Wingdings" pitchFamily="2" charset="2"/>
              <a:buChar char="§"/>
              <a:defRPr/>
            </a:pPr>
            <a:r>
              <a:rPr lang="sl-SI" sz="1400" dirty="0">
                <a:latin typeface="+mj-lt"/>
              </a:rPr>
              <a:t>priključevanje na GJI in grajeno javno dobro, omejitve zaradi GJI, </a:t>
            </a:r>
          </a:p>
          <a:p>
            <a:pPr marL="285750" indent="-285750">
              <a:buClr>
                <a:srgbClr val="7BA4DB"/>
              </a:buClr>
              <a:buFont typeface="Wingdings" pitchFamily="2" charset="2"/>
              <a:buChar char="§"/>
              <a:defRPr/>
            </a:pPr>
            <a:r>
              <a:rPr lang="sl-SI" sz="1400" dirty="0">
                <a:latin typeface="+mj-lt"/>
              </a:rPr>
              <a:t>varstvo narave, kulturne dediščine, okolja, naravnih dobrin, varstvo pred  naravnimi in drugimi nesrečami, varovanje zdravja, </a:t>
            </a:r>
          </a:p>
          <a:p>
            <a:pPr marL="285750" indent="-285750">
              <a:buClr>
                <a:srgbClr val="7BA4DB"/>
              </a:buClr>
              <a:buFont typeface="Wingdings" pitchFamily="2" charset="2"/>
              <a:buChar char="§"/>
              <a:defRPr/>
            </a:pPr>
            <a:r>
              <a:rPr lang="sl-SI" sz="1400" dirty="0">
                <a:latin typeface="+mj-lt"/>
              </a:rPr>
              <a:t>gradnja po namenskih rabah.</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848" y="5035551"/>
            <a:ext cx="60229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865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3599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PRILOGA 1 - NEZAHTEVNI IN ENOSTAVNI OBJEKTI</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3" name="Slika 2">
            <a:extLst>
              <a:ext uri="{FF2B5EF4-FFF2-40B4-BE49-F238E27FC236}">
                <a16:creationId xmlns:a16="http://schemas.microsoft.com/office/drawing/2014/main" id="{B55E8E69-BB0C-4C98-A5C8-219194F10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258"/>
          <a:stretch/>
        </p:blipFill>
        <p:spPr>
          <a:xfrm>
            <a:off x="1" y="2294442"/>
            <a:ext cx="7877262" cy="4441917"/>
          </a:xfrm>
          <a:prstGeom prst="rect">
            <a:avLst/>
          </a:prstGeom>
        </p:spPr>
      </p:pic>
    </p:spTree>
    <p:extLst>
      <p:ext uri="{BB962C8B-B14F-4D97-AF65-F5344CB8AC3E}">
        <p14:creationId xmlns:p14="http://schemas.microsoft.com/office/powerpoint/2010/main" val="2151265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6812" y="-357189"/>
            <a:ext cx="9144000" cy="3074739"/>
          </a:xfrm>
          <a:prstGeom prst="rect">
            <a:avLst/>
          </a:prstGeom>
        </p:spPr>
      </p:pic>
      <p:sp>
        <p:nvSpPr>
          <p:cNvPr id="9" name="Rectangle 2"/>
          <p:cNvSpPr txBox="1">
            <a:spLocks noChangeArrowheads="1"/>
          </p:cNvSpPr>
          <p:nvPr/>
        </p:nvSpPr>
        <p:spPr bwMode="auto">
          <a:xfrm>
            <a:off x="528083" y="961127"/>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PRILOGA 1 – POMOŽNI KMETIJSKI OBJEKTI</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4" name="Slika 3">
            <a:extLst>
              <a:ext uri="{FF2B5EF4-FFF2-40B4-BE49-F238E27FC236}">
                <a16:creationId xmlns:a16="http://schemas.microsoft.com/office/drawing/2014/main" id="{8EFD9246-8424-4772-BD00-04679595C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 y="1783660"/>
            <a:ext cx="7003230" cy="4952262"/>
          </a:xfrm>
          <a:prstGeom prst="rect">
            <a:avLst/>
          </a:prstGeom>
        </p:spPr>
      </p:pic>
    </p:spTree>
    <p:extLst>
      <p:ext uri="{BB962C8B-B14F-4D97-AF65-F5344CB8AC3E}">
        <p14:creationId xmlns:p14="http://schemas.microsoft.com/office/powerpoint/2010/main" val="2477480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sp>
        <p:nvSpPr>
          <p:cNvPr id="9" name="Rectangle 2"/>
          <p:cNvSpPr txBox="1">
            <a:spLocks noChangeArrowheads="1"/>
          </p:cNvSpPr>
          <p:nvPr/>
        </p:nvSpPr>
        <p:spPr bwMode="auto">
          <a:xfrm>
            <a:off x="476250" y="983019"/>
            <a:ext cx="7349092" cy="864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400" b="1" dirty="0">
                <a:solidFill>
                  <a:srgbClr val="7BA4DB"/>
                </a:solidFill>
                <a:latin typeface="Calibri"/>
                <a:cs typeface="Arial" pitchFamily="34" charset="0"/>
              </a:rPr>
              <a:t>PRILOGA 1 – OBJEKTI ZA OGLAŠEVANJE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5" name="Slika 4">
            <a:extLst>
              <a:ext uri="{FF2B5EF4-FFF2-40B4-BE49-F238E27FC236}">
                <a16:creationId xmlns:a16="http://schemas.microsoft.com/office/drawing/2014/main" id="{D7A22F83-CED6-49AA-BF39-E4687F5F1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295" y="1881743"/>
            <a:ext cx="5058499" cy="2176015"/>
          </a:xfrm>
          <a:prstGeom prst="rect">
            <a:avLst/>
          </a:prstGeom>
        </p:spPr>
      </p:pic>
      <p:pic>
        <p:nvPicPr>
          <p:cNvPr id="23" name="Slika 22">
            <a:extLst>
              <a:ext uri="{FF2B5EF4-FFF2-40B4-BE49-F238E27FC236}">
                <a16:creationId xmlns:a16="http://schemas.microsoft.com/office/drawing/2014/main" id="{97DAD034-3CA9-4F3E-B6A0-763807B4E7CB}"/>
              </a:ext>
            </a:extLst>
          </p:cNvPr>
          <p:cNvPicPr>
            <a:picLocks noChangeAspect="1"/>
          </p:cNvPicPr>
          <p:nvPr/>
        </p:nvPicPr>
        <p:blipFill rotWithShape="1">
          <a:blip r:embed="rId6"/>
          <a:srcRect l="11562" r="9470" b="15617"/>
          <a:stretch/>
        </p:blipFill>
        <p:spPr>
          <a:xfrm>
            <a:off x="554295" y="4280170"/>
            <a:ext cx="5059028" cy="2464511"/>
          </a:xfrm>
          <a:prstGeom prst="rect">
            <a:avLst/>
          </a:prstGeom>
        </p:spPr>
      </p:pic>
    </p:spTree>
    <p:extLst>
      <p:ext uri="{BB962C8B-B14F-4D97-AF65-F5344CB8AC3E}">
        <p14:creationId xmlns:p14="http://schemas.microsoft.com/office/powerpoint/2010/main" val="2688535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291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IZVEDBENI DEL OPN </a:t>
            </a:r>
          </a:p>
          <a:p>
            <a:pPr marL="0" marR="0" lvl="0" indent="0" algn="l" defTabSz="914400" rtl="0" eaLnBrk="1" fontAlgn="auto" latinLnBrk="0" hangingPunct="1">
              <a:lnSpc>
                <a:spcPct val="100000"/>
              </a:lnSpc>
              <a:spcBef>
                <a:spcPct val="20000"/>
              </a:spcBef>
              <a:spcAft>
                <a:spcPts val="0"/>
              </a:spcAft>
              <a:buClrTx/>
              <a:buSzTx/>
              <a:buFontTx/>
              <a:buNone/>
              <a:tabLst/>
              <a:defRPr/>
            </a:pPr>
            <a:r>
              <a:rPr lang="sl-SI" sz="2300" b="1" dirty="0">
                <a:solidFill>
                  <a:srgbClr val="7BA4DB"/>
                </a:solidFill>
                <a:latin typeface="Calibri"/>
                <a:cs typeface="Arial" pitchFamily="34" charset="0"/>
              </a:rPr>
              <a:t>POSEGI V </a:t>
            </a: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MORJE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5" name="Slika 4">
            <a:extLst>
              <a:ext uri="{FF2B5EF4-FFF2-40B4-BE49-F238E27FC236}">
                <a16:creationId xmlns:a16="http://schemas.microsoft.com/office/drawing/2014/main" id="{04A3C95B-1626-4A01-B54E-E5BA37F615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5" t="7640" r="39853" b="6737"/>
          <a:stretch/>
        </p:blipFill>
        <p:spPr>
          <a:xfrm>
            <a:off x="997921" y="3987702"/>
            <a:ext cx="2445671" cy="2764493"/>
          </a:xfrm>
          <a:prstGeom prst="rect">
            <a:avLst/>
          </a:prstGeom>
        </p:spPr>
      </p:pic>
      <p:pic>
        <p:nvPicPr>
          <p:cNvPr id="3" name="Slika 2">
            <a:extLst>
              <a:ext uri="{FF2B5EF4-FFF2-40B4-BE49-F238E27FC236}">
                <a16:creationId xmlns:a16="http://schemas.microsoft.com/office/drawing/2014/main" id="{E7ECF0AC-5903-4DC5-9A55-D937E47640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87" b="26157"/>
          <a:stretch/>
        </p:blipFill>
        <p:spPr>
          <a:xfrm>
            <a:off x="3682896" y="3920249"/>
            <a:ext cx="5179001" cy="2840477"/>
          </a:xfrm>
          <a:prstGeom prst="rect">
            <a:avLst/>
          </a:prstGeom>
        </p:spPr>
      </p:pic>
      <p:sp>
        <p:nvSpPr>
          <p:cNvPr id="8" name="PoljeZBesedilom 7">
            <a:extLst>
              <a:ext uri="{FF2B5EF4-FFF2-40B4-BE49-F238E27FC236}">
                <a16:creationId xmlns:a16="http://schemas.microsoft.com/office/drawing/2014/main" id="{9C6CBAE7-1AB2-4EA1-BFD6-277D75971770}"/>
              </a:ext>
            </a:extLst>
          </p:cNvPr>
          <p:cNvSpPr txBox="1"/>
          <p:nvPr/>
        </p:nvSpPr>
        <p:spPr>
          <a:xfrm>
            <a:off x="897663" y="2326070"/>
            <a:ext cx="7964234" cy="1569660"/>
          </a:xfrm>
          <a:prstGeom prst="rect">
            <a:avLst/>
          </a:prstGeom>
          <a:noFill/>
        </p:spPr>
        <p:txBody>
          <a:bodyPr wrap="square" rtlCol="0">
            <a:spAutoFit/>
          </a:bodyPr>
          <a:lstStyle/>
          <a:p>
            <a:r>
              <a:rPr lang="sl-SI" sz="1200" dirty="0">
                <a:latin typeface="+mn-lt"/>
              </a:rPr>
              <a:t>Posegi v morje</a:t>
            </a:r>
          </a:p>
          <a:p>
            <a:pPr marL="171450" indent="-171450">
              <a:buFontTx/>
              <a:buChar char="-"/>
            </a:pPr>
            <a:r>
              <a:rPr lang="sl-SI" sz="1200" dirty="0">
                <a:latin typeface="+mn-lt"/>
              </a:rPr>
              <a:t>na strateškem nivoju polotok</a:t>
            </a:r>
          </a:p>
          <a:p>
            <a:pPr marL="171450" indent="-171450">
              <a:buFontTx/>
              <a:buChar char="-"/>
            </a:pPr>
            <a:r>
              <a:rPr lang="sl-SI" sz="1200" dirty="0">
                <a:latin typeface="+mn-lt"/>
              </a:rPr>
              <a:t>v izvedbenem delu se NRP ne načrtuje</a:t>
            </a:r>
          </a:p>
          <a:p>
            <a:pPr marL="171450" indent="-171450">
              <a:buFontTx/>
              <a:buChar char="-"/>
            </a:pPr>
            <a:r>
              <a:rPr lang="sl-SI" sz="1200" dirty="0">
                <a:latin typeface="+mn-lt"/>
              </a:rPr>
              <a:t>v izvedbenem delu – tekstualni del, se posege lokalnega pomena na morju dovoljuje </a:t>
            </a:r>
          </a:p>
          <a:p>
            <a:pPr marL="171450" indent="-171450">
              <a:buFontTx/>
              <a:buChar char="-"/>
            </a:pPr>
            <a:r>
              <a:rPr lang="sl-SI" sz="1200" dirty="0">
                <a:latin typeface="+mn-lt"/>
              </a:rPr>
              <a:t>problem pristojnost občine</a:t>
            </a:r>
          </a:p>
          <a:p>
            <a:pPr marL="171450" indent="-171450">
              <a:buFontTx/>
              <a:buChar char="-"/>
            </a:pPr>
            <a:r>
              <a:rPr lang="sl-SI" sz="1200" dirty="0">
                <a:latin typeface="+mn-lt"/>
              </a:rPr>
              <a:t>nova zakonodaja </a:t>
            </a:r>
            <a:r>
              <a:rPr lang="sl-SI" sz="800" dirty="0">
                <a:latin typeface="+mn-lt"/>
              </a:rPr>
              <a:t>(Za morje se pripravi in sprejme akcijski program za izvajanje Strategije na morju. Za njegovo pripravo se smiselno uporablja določba 73. člena tega zakona, pri čemer je pripravljavec ministrstvo, sprejme pa ga vlada. V postopku priprave se zagotovi sodelovanje sosednjih držav. Usklajen mora biti z načrti upravljanja, ki so sprejeti v skladu s predpisi, ki urejajo vode. Akcijski program za izvajanje Strategije na morju se preveri z vidika skladnosti z dejanskim stanjem in potrebami v prostoru najpozneje vsakih deset let) – kot RPN</a:t>
            </a:r>
          </a:p>
        </p:txBody>
      </p:sp>
      <p:pic>
        <p:nvPicPr>
          <p:cNvPr id="3074" name="Picture 2" descr="shema_NRP">
            <a:extLst>
              <a:ext uri="{FF2B5EF4-FFF2-40B4-BE49-F238E27FC236}">
                <a16:creationId xmlns:a16="http://schemas.microsoft.com/office/drawing/2014/main" id="{C9319EB4-80CE-4634-AD8C-437BA128DC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0368" y="38148"/>
            <a:ext cx="282098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56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BA4DB"/>
        </a:solidFill>
        <a:effectLst/>
      </p:bgPr>
    </p:bg>
    <p:spTree>
      <p:nvGrpSpPr>
        <p:cNvPr id="1" name=""/>
        <p:cNvGrpSpPr/>
        <p:nvPr/>
      </p:nvGrpSpPr>
      <p:grpSpPr>
        <a:xfrm>
          <a:off x="0" y="0"/>
          <a:ext cx="0" cy="0"/>
          <a:chOff x="0" y="0"/>
          <a:chExt cx="0" cy="0"/>
        </a:xfrm>
      </p:grpSpPr>
      <p:sp>
        <p:nvSpPr>
          <p:cNvPr id="6" name="Rectangle 7"/>
          <p:cNvSpPr>
            <a:spLocks noChangeArrowheads="1"/>
          </p:cNvSpPr>
          <p:nvPr/>
        </p:nvSpPr>
        <p:spPr bwMode="auto">
          <a:xfrm>
            <a:off x="865414" y="1531909"/>
            <a:ext cx="8278586" cy="51203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endParaRPr lang="sl-SI" sz="2500" b="1" dirty="0">
              <a:solidFill>
                <a:prstClr val="white"/>
              </a:solidFill>
              <a:latin typeface="Calibri"/>
              <a:cs typeface="Arial" pitchFamily="34" charset="0"/>
            </a:endParaRPr>
          </a:p>
          <a:p>
            <a:pPr>
              <a:buClr>
                <a:srgbClr val="004459"/>
              </a:buClr>
              <a:buSzPct val="120000"/>
            </a:pPr>
            <a:r>
              <a:rPr lang="sl-SI" sz="2500" b="1" dirty="0">
                <a:solidFill>
                  <a:prstClr val="white"/>
                </a:solidFill>
                <a:latin typeface="Calibri"/>
                <a:cs typeface="Arial" pitchFamily="34" charset="0"/>
              </a:rPr>
              <a:t>ZAKONODAJA IN POSTOPEK SPREJEMANJA OPN</a:t>
            </a:r>
            <a:endParaRPr lang="sl-SI" sz="2500" dirty="0">
              <a:solidFill>
                <a:prstClr val="white"/>
              </a:solidFill>
              <a:latin typeface="Calibri"/>
            </a:endParaRPr>
          </a:p>
          <a:p>
            <a:pPr marL="360000" lvl="1" indent="176213">
              <a:spcBef>
                <a:spcPts val="600"/>
              </a:spcBef>
              <a:buClr>
                <a:srgbClr val="1F497D">
                  <a:lumMod val="60000"/>
                  <a:lumOff val="40000"/>
                </a:srgbClr>
              </a:buClr>
              <a:buSzPct val="100000"/>
              <a:buFont typeface="Wingdings" pitchFamily="2" charset="2"/>
              <a:buChar char="§"/>
            </a:pPr>
            <a:endParaRPr lang="sl-SI" b="1" dirty="0">
              <a:solidFill>
                <a:prstClr val="black"/>
              </a:solidFill>
              <a:latin typeface="Calibri"/>
            </a:endParaRPr>
          </a:p>
        </p:txBody>
      </p:sp>
    </p:spTree>
    <p:extLst>
      <p:ext uri="{BB962C8B-B14F-4D97-AF65-F5344CB8AC3E}">
        <p14:creationId xmlns:p14="http://schemas.microsoft.com/office/powerpoint/2010/main" val="350104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436156" y="1077329"/>
            <a:ext cx="7349092" cy="9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TEMELJNA NAČELA ZA PRIPRAVO OPN</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2"/>
          <p:cNvSpPr txBox="1">
            <a:spLocks noChangeArrowheads="1"/>
          </p:cNvSpPr>
          <p:nvPr/>
        </p:nvSpPr>
        <p:spPr>
          <a:xfrm>
            <a:off x="628731" y="2350380"/>
            <a:ext cx="5033298" cy="428625"/>
          </a:xfrm>
          <a:prstGeom prst="rect">
            <a:avLst/>
          </a:prstGeom>
          <a:noFill/>
        </p:spPr>
        <p:txBody>
          <a:bodyPr anchor="ctr">
            <a:noAutofit/>
          </a:bodyPr>
          <a:lstStyle/>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NAČELO TRAJNOSTNEGA PROSTORSKEGA RAZVOJA</a:t>
            </a: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Prostor, ki ga zapuščamo zanamcem, bo še boljši kot prostor, ki smo ga prejeli od predhodnikov</a:t>
            </a:r>
          </a:p>
        </p:txBody>
      </p:sp>
      <p:sp>
        <p:nvSpPr>
          <p:cNvPr id="8" name="Rectangle 2"/>
          <p:cNvSpPr txBox="1">
            <a:spLocks noChangeArrowheads="1"/>
          </p:cNvSpPr>
          <p:nvPr/>
        </p:nvSpPr>
        <p:spPr>
          <a:xfrm>
            <a:off x="628731" y="3736363"/>
            <a:ext cx="6959600" cy="428625"/>
          </a:xfrm>
          <a:prstGeom prst="rect">
            <a:avLst/>
          </a:prstGeom>
          <a:noFill/>
        </p:spPr>
        <p:txBody>
          <a:bodyPr anchor="ctr"/>
          <a:lstStyle/>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NAČELO JAVNOSTI</a:t>
            </a: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Pravica do odgovornega sooblikovanja dokumenta</a:t>
            </a:r>
          </a:p>
        </p:txBody>
      </p:sp>
      <p:sp>
        <p:nvSpPr>
          <p:cNvPr id="14" name="Rectangle 2">
            <a:extLst>
              <a:ext uri="{FF2B5EF4-FFF2-40B4-BE49-F238E27FC236}">
                <a16:creationId xmlns:a16="http://schemas.microsoft.com/office/drawing/2014/main" id="{7F176C75-587F-43BF-B77E-E134695BC3B1}"/>
              </a:ext>
            </a:extLst>
          </p:cNvPr>
          <p:cNvSpPr txBox="1">
            <a:spLocks noChangeArrowheads="1"/>
          </p:cNvSpPr>
          <p:nvPr/>
        </p:nvSpPr>
        <p:spPr>
          <a:xfrm>
            <a:off x="628731" y="5683863"/>
            <a:ext cx="6959600" cy="568016"/>
          </a:xfrm>
          <a:prstGeom prst="rect">
            <a:avLst/>
          </a:prstGeom>
          <a:noFill/>
        </p:spPr>
        <p:txBody>
          <a:bodyPr anchor="ctr"/>
          <a:lstStyle/>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NAČELO OHRANJANJA PREPOZNAVNIH ZNAČILNOSTI PROSTORA in </a:t>
            </a: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NAČELO VKLJUČEVANJA VARSTVA KULTURNE DEDIŠČINE</a:t>
            </a: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Občina Komen naj ostane najlepše ohranjena kraška občina </a:t>
            </a:r>
          </a:p>
        </p:txBody>
      </p:sp>
      <p:sp>
        <p:nvSpPr>
          <p:cNvPr id="15" name="Rectangle 2">
            <a:extLst>
              <a:ext uri="{FF2B5EF4-FFF2-40B4-BE49-F238E27FC236}">
                <a16:creationId xmlns:a16="http://schemas.microsoft.com/office/drawing/2014/main" id="{C9CF2C90-9BBF-4830-A2E8-9A2B9E11A004}"/>
              </a:ext>
            </a:extLst>
          </p:cNvPr>
          <p:cNvSpPr txBox="1">
            <a:spLocks noChangeArrowheads="1"/>
          </p:cNvSpPr>
          <p:nvPr/>
        </p:nvSpPr>
        <p:spPr>
          <a:xfrm>
            <a:off x="628731" y="5040520"/>
            <a:ext cx="6959600" cy="428625"/>
          </a:xfrm>
          <a:prstGeom prst="rect">
            <a:avLst/>
          </a:prstGeom>
          <a:noFill/>
        </p:spPr>
        <p:txBody>
          <a:bodyPr anchor="ctr"/>
          <a:lstStyle/>
          <a:p>
            <a:pPr marL="171450" indent="-171450" fontAlgn="auto">
              <a:lnSpc>
                <a:spcPct val="90000"/>
              </a:lnSpc>
              <a:spcAft>
                <a:spcPts val="0"/>
              </a:spcAft>
              <a:buFont typeface="Wingdings" panose="05000000000000000000" pitchFamily="2" charset="2"/>
              <a:buChar char="§"/>
              <a:defRPr/>
            </a:pPr>
            <a:r>
              <a:rPr lang="en-GB" sz="1000" dirty="0">
                <a:latin typeface="Calibri"/>
                <a:cs typeface="Arial" pitchFamily="34" charset="0"/>
              </a:rPr>
              <a:t>NAČELO </a:t>
            </a:r>
            <a:r>
              <a:rPr lang="sl-SI" sz="1000" dirty="0">
                <a:latin typeface="Calibri"/>
                <a:cs typeface="Arial" pitchFamily="34" charset="0"/>
              </a:rPr>
              <a:t>USMERJANJA PROSTORSKEGA RAZVOJA NASELIJ</a:t>
            </a: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Prenova pred novogradnjo, strnjena naselja kot kvalitetni vzorec, razpršena gradnja naj ne razvrednoti ustvarjenega</a:t>
            </a:r>
          </a:p>
        </p:txBody>
      </p:sp>
      <p:sp>
        <p:nvSpPr>
          <p:cNvPr id="16" name="Rectangle 2">
            <a:extLst>
              <a:ext uri="{FF2B5EF4-FFF2-40B4-BE49-F238E27FC236}">
                <a16:creationId xmlns:a16="http://schemas.microsoft.com/office/drawing/2014/main" id="{45B09861-37BB-4695-AFFA-1FB81B99387D}"/>
              </a:ext>
            </a:extLst>
          </p:cNvPr>
          <p:cNvSpPr txBox="1">
            <a:spLocks noChangeArrowheads="1"/>
          </p:cNvSpPr>
          <p:nvPr/>
        </p:nvSpPr>
        <p:spPr>
          <a:xfrm>
            <a:off x="630902" y="3062019"/>
            <a:ext cx="6959600" cy="428625"/>
          </a:xfrm>
          <a:prstGeom prst="rect">
            <a:avLst/>
          </a:prstGeom>
          <a:noFill/>
        </p:spPr>
        <p:txBody>
          <a:bodyPr anchor="ctr"/>
          <a:lstStyle/>
          <a:p>
            <a:pPr marL="171450" indent="-171450" fontAlgn="auto">
              <a:lnSpc>
                <a:spcPct val="90000"/>
              </a:lnSpc>
              <a:spcAft>
                <a:spcPts val="0"/>
              </a:spcAft>
              <a:buFont typeface="Wingdings" panose="05000000000000000000" pitchFamily="2" charset="2"/>
              <a:buChar char="§"/>
              <a:defRPr/>
            </a:pPr>
            <a:r>
              <a:rPr lang="en-GB" sz="1000" dirty="0">
                <a:latin typeface="Calibri"/>
                <a:cs typeface="Arial" pitchFamily="34" charset="0"/>
              </a:rPr>
              <a:t>NAČELO PREVLADE JAVNEGA INTERESA</a:t>
            </a:r>
            <a:endParaRPr lang="sl-SI" sz="1000" dirty="0">
              <a:latin typeface="Calibri"/>
              <a:cs typeface="Arial" pitchFamily="34" charset="0"/>
            </a:endParaRP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Naša skupna korist je pomembnejša od individualne</a:t>
            </a:r>
          </a:p>
        </p:txBody>
      </p:sp>
      <p:sp>
        <p:nvSpPr>
          <p:cNvPr id="17" name="Rectangle 2">
            <a:extLst>
              <a:ext uri="{FF2B5EF4-FFF2-40B4-BE49-F238E27FC236}">
                <a16:creationId xmlns:a16="http://schemas.microsoft.com/office/drawing/2014/main" id="{6FEB0047-0C96-496E-9990-DEBD49DCBC1D}"/>
              </a:ext>
            </a:extLst>
          </p:cNvPr>
          <p:cNvSpPr txBox="1">
            <a:spLocks noChangeArrowheads="1"/>
          </p:cNvSpPr>
          <p:nvPr/>
        </p:nvSpPr>
        <p:spPr>
          <a:xfrm>
            <a:off x="630902" y="4397177"/>
            <a:ext cx="6959600" cy="428625"/>
          </a:xfrm>
          <a:prstGeom prst="rect">
            <a:avLst/>
          </a:prstGeom>
          <a:noFill/>
        </p:spPr>
        <p:txBody>
          <a:bodyPr anchor="ctr"/>
          <a:lstStyle/>
          <a:p>
            <a:pPr marL="171450" indent="-171450" fontAlgn="auto">
              <a:lnSpc>
                <a:spcPct val="90000"/>
              </a:lnSpc>
              <a:spcAft>
                <a:spcPts val="0"/>
              </a:spcAft>
              <a:buFont typeface="Wingdings" panose="05000000000000000000" pitchFamily="2" charset="2"/>
              <a:buChar char="§"/>
              <a:defRPr/>
            </a:pPr>
            <a:r>
              <a:rPr lang="en-GB" sz="1000" dirty="0">
                <a:latin typeface="Calibri"/>
                <a:cs typeface="Arial" pitchFamily="34" charset="0"/>
              </a:rPr>
              <a:t>NAČELO STROKOVNOSTI</a:t>
            </a:r>
            <a:endParaRPr lang="sl-SI" sz="1000" dirty="0">
              <a:latin typeface="Calibri"/>
              <a:cs typeface="Arial" pitchFamily="34" charset="0"/>
            </a:endParaRPr>
          </a:p>
          <a:p>
            <a:pPr marL="171450" indent="-171450" fontAlgn="auto">
              <a:lnSpc>
                <a:spcPct val="90000"/>
              </a:lnSpc>
              <a:spcAft>
                <a:spcPts val="0"/>
              </a:spcAft>
              <a:buFont typeface="Wingdings" panose="05000000000000000000" pitchFamily="2" charset="2"/>
              <a:buChar char="§"/>
              <a:defRPr/>
            </a:pPr>
            <a:r>
              <a:rPr lang="sl-SI" sz="1000" dirty="0">
                <a:latin typeface="Calibri"/>
                <a:cs typeface="Arial" pitchFamily="34" charset="0"/>
              </a:rPr>
              <a:t>Za izdelan akt strokovnjaki prevzemamo odgovornost</a:t>
            </a:r>
          </a:p>
        </p:txBody>
      </p:sp>
      <p:pic>
        <p:nvPicPr>
          <p:cNvPr id="5122" name="Picture 2" descr="40">
            <a:extLst>
              <a:ext uri="{FF2B5EF4-FFF2-40B4-BE49-F238E27FC236}">
                <a16:creationId xmlns:a16="http://schemas.microsoft.com/office/drawing/2014/main" id="{9023BBDD-6051-4E97-A729-987F88AAD8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225" y="1554828"/>
            <a:ext cx="1248004" cy="93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MN01_trajnost_razvoj_1262512128.jpg">
            <a:extLst>
              <a:ext uri="{FF2B5EF4-FFF2-40B4-BE49-F238E27FC236}">
                <a16:creationId xmlns:a16="http://schemas.microsoft.com/office/drawing/2014/main" id="{531BC900-1ADB-4FBE-879F-CE22948A9E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771" y="2728986"/>
            <a:ext cx="1290956" cy="7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IMG_9536_1.jpg">
            <a:extLst>
              <a:ext uri="{FF2B5EF4-FFF2-40B4-BE49-F238E27FC236}">
                <a16:creationId xmlns:a16="http://schemas.microsoft.com/office/drawing/2014/main" id="{74610832-DF63-4CE6-B892-6B9FBA5193E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7247" y="3686457"/>
            <a:ext cx="1288985" cy="85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650DD9D3-4F84-40D4-BF64-7D13A16175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7381" y="5808895"/>
            <a:ext cx="1360013" cy="1020010"/>
          </a:xfrm>
          <a:prstGeom prst="rect">
            <a:avLst/>
          </a:prstGeom>
        </p:spPr>
      </p:pic>
      <p:pic>
        <p:nvPicPr>
          <p:cNvPr id="22" name="Slika 21">
            <a:extLst>
              <a:ext uri="{FF2B5EF4-FFF2-40B4-BE49-F238E27FC236}">
                <a16:creationId xmlns:a16="http://schemas.microsoft.com/office/drawing/2014/main" id="{A4D73DD4-3905-4303-8CEF-7EBAB5AB34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7247" y="4681780"/>
            <a:ext cx="1308604" cy="981453"/>
          </a:xfrm>
          <a:prstGeom prst="rect">
            <a:avLst/>
          </a:prstGeom>
        </p:spPr>
      </p:pic>
      <p:pic>
        <p:nvPicPr>
          <p:cNvPr id="26" name="Slika 25">
            <a:extLst>
              <a:ext uri="{FF2B5EF4-FFF2-40B4-BE49-F238E27FC236}">
                <a16:creationId xmlns:a16="http://schemas.microsoft.com/office/drawing/2014/main" id="{7ED5284C-2ACD-43C4-852E-6F8ADFD49A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5771" y="421011"/>
            <a:ext cx="1232612" cy="924459"/>
          </a:xfrm>
          <a:prstGeom prst="rect">
            <a:avLst/>
          </a:prstGeom>
        </p:spPr>
      </p:pic>
    </p:spTree>
    <p:extLst>
      <p:ext uri="{BB962C8B-B14F-4D97-AF65-F5344CB8AC3E}">
        <p14:creationId xmlns:p14="http://schemas.microsoft.com/office/powerpoint/2010/main" val="1147200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6220438"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fontAlgn="auto">
              <a:spcBef>
                <a:spcPct val="20000"/>
              </a:spcBef>
              <a:spcAft>
                <a:spcPts val="0"/>
              </a:spcAft>
              <a:defRPr/>
            </a:pPr>
            <a:r>
              <a:rPr lang="sl-SI" sz="2000" b="1" dirty="0">
                <a:solidFill>
                  <a:srgbClr val="7BA4DB"/>
                </a:solidFill>
                <a:latin typeface="+mj-lt"/>
                <a:cs typeface="Arial" pitchFamily="34" charset="0"/>
              </a:rPr>
              <a:t>ZAKONSKI OKVIR</a:t>
            </a:r>
          </a:p>
          <a:p>
            <a:pPr lvl="0" fontAlgn="auto">
              <a:spcBef>
                <a:spcPct val="20000"/>
              </a:spcBef>
              <a:spcAft>
                <a:spcPts val="0"/>
              </a:spcAft>
              <a:defRPr/>
            </a:pPr>
            <a:r>
              <a:rPr lang="sl-SI" sz="2300" b="1" dirty="0">
                <a:solidFill>
                  <a:srgbClr val="7BA4DB"/>
                </a:solidFill>
                <a:latin typeface="+mj-lt"/>
                <a:cs typeface="Arial" pitchFamily="34" charset="0"/>
              </a:rPr>
              <a:t>PROSTORSKE ZAKONODAJE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5"/>
          <p:cNvSpPr txBox="1">
            <a:spLocks noChangeArrowheads="1"/>
          </p:cNvSpPr>
          <p:nvPr/>
        </p:nvSpPr>
        <p:spPr bwMode="auto">
          <a:xfrm>
            <a:off x="-42804" y="2719227"/>
            <a:ext cx="2139315" cy="3927475"/>
          </a:xfrm>
          <a:prstGeom prst="rect">
            <a:avLst/>
          </a:prstGeom>
          <a:noFill/>
          <a:ln w="3175">
            <a:noFill/>
            <a:miter lim="800000"/>
            <a:headEnd/>
            <a:tailEnd/>
          </a:ln>
        </p:spPr>
        <p:txBody>
          <a:bodyPr/>
          <a:lstStyle/>
          <a:p>
            <a:pPr marL="342900" indent="-342900" algn="ctr">
              <a:defRPr/>
            </a:pPr>
            <a:r>
              <a:rPr lang="sl-SI" sz="1200" b="1" dirty="0">
                <a:solidFill>
                  <a:schemeClr val="accent4">
                    <a:lumMod val="10000"/>
                  </a:schemeClr>
                </a:solidFill>
                <a:effectLst/>
                <a:latin typeface="+mn-lt"/>
              </a:rPr>
              <a:t>ZUN (1984)</a:t>
            </a:r>
          </a:p>
          <a:p>
            <a:pPr marL="342900" indent="-342900" algn="ctr">
              <a:defRPr/>
            </a:pPr>
            <a:endParaRPr lang="sl-SI" sz="1200" dirty="0">
              <a:solidFill>
                <a:schemeClr val="accent4">
                  <a:lumMod val="10000"/>
                </a:schemeClr>
              </a:solidFill>
              <a:effectLst/>
              <a:latin typeface="+mn-lt"/>
            </a:endParaRPr>
          </a:p>
          <a:p>
            <a:pPr marL="342900" indent="-342900" algn="ctr">
              <a:defRPr/>
            </a:pPr>
            <a:r>
              <a:rPr lang="sl-SI" sz="1200" dirty="0">
                <a:solidFill>
                  <a:schemeClr val="accent4">
                    <a:lumMod val="10000"/>
                  </a:schemeClr>
                </a:solidFill>
                <a:effectLst/>
                <a:latin typeface="+mn-lt"/>
              </a:rPr>
              <a:t>PROSTORSKE SESTAVINE </a:t>
            </a:r>
          </a:p>
          <a:p>
            <a:pPr marL="342900" indent="-342900" algn="ctr">
              <a:defRPr/>
            </a:pPr>
            <a:r>
              <a:rPr lang="sl-SI" sz="1200" dirty="0">
                <a:solidFill>
                  <a:schemeClr val="accent4">
                    <a:lumMod val="10000"/>
                  </a:schemeClr>
                </a:solidFill>
                <a:effectLst/>
                <a:latin typeface="+mn-lt"/>
              </a:rPr>
              <a:t>DOLGOROČNEGA </a:t>
            </a:r>
            <a:r>
              <a:rPr lang="sl-SI" sz="1200" dirty="0">
                <a:solidFill>
                  <a:schemeClr val="accent4">
                    <a:lumMod val="10000"/>
                  </a:schemeClr>
                </a:solidFill>
                <a:latin typeface="+mn-lt"/>
              </a:rPr>
              <a:t>PLANA</a:t>
            </a:r>
          </a:p>
          <a:p>
            <a:pPr marL="342900" indent="-342900" algn="ctr">
              <a:defRPr/>
            </a:pPr>
            <a:endParaRPr lang="sl-SI" sz="1200" dirty="0">
              <a:solidFill>
                <a:schemeClr val="accent4">
                  <a:lumMod val="10000"/>
                </a:schemeClr>
              </a:solidFill>
              <a:effectLst/>
              <a:latin typeface="+mn-lt"/>
            </a:endParaRPr>
          </a:p>
          <a:p>
            <a:pPr marL="342900" lvl="0" indent="-342900" algn="ctr">
              <a:defRPr/>
            </a:pPr>
            <a:r>
              <a:rPr lang="sl-SI" sz="1200" dirty="0">
                <a:solidFill>
                  <a:srgbClr val="8064A2">
                    <a:lumMod val="10000"/>
                  </a:srgbClr>
                </a:solidFill>
                <a:latin typeface="+mn-lt"/>
              </a:rPr>
              <a:t>PROSTORSKE SESTAVINE </a:t>
            </a:r>
          </a:p>
          <a:p>
            <a:pPr marL="342900" indent="-342900" algn="ctr">
              <a:defRPr/>
            </a:pPr>
            <a:r>
              <a:rPr lang="sl-SI" sz="1200" dirty="0">
                <a:solidFill>
                  <a:schemeClr val="accent4">
                    <a:lumMod val="10000"/>
                  </a:schemeClr>
                </a:solidFill>
                <a:effectLst/>
                <a:latin typeface="+mn-lt"/>
              </a:rPr>
              <a:t>SREDNJEROČNEGA DRUŽBENEGA PLANA</a:t>
            </a:r>
          </a:p>
          <a:p>
            <a:pPr marL="342900" indent="-342900" algn="ctr">
              <a:defRPr/>
            </a:pPr>
            <a:r>
              <a:rPr lang="sl-SI" sz="1200" dirty="0">
                <a:solidFill>
                  <a:schemeClr val="accent4">
                    <a:lumMod val="10000"/>
                  </a:schemeClr>
                </a:solidFill>
                <a:latin typeface="+mn-lt"/>
              </a:rPr>
              <a:t>Strateški del</a:t>
            </a:r>
          </a:p>
          <a:p>
            <a:pPr marL="342900" indent="-342900" algn="ctr">
              <a:defRPr/>
            </a:pPr>
            <a:endParaRPr lang="sl-SI" sz="1200" dirty="0">
              <a:solidFill>
                <a:schemeClr val="accent4">
                  <a:lumMod val="10000"/>
                </a:schemeClr>
              </a:solidFill>
              <a:latin typeface="+mn-lt"/>
            </a:endParaRPr>
          </a:p>
          <a:p>
            <a:pPr marL="342900" indent="-342900" algn="ctr">
              <a:defRPr/>
            </a:pPr>
            <a:endParaRPr lang="sl-SI" sz="1200" dirty="0">
              <a:solidFill>
                <a:schemeClr val="accent4">
                  <a:lumMod val="10000"/>
                </a:schemeClr>
              </a:solidFill>
              <a:latin typeface="+mn-lt"/>
            </a:endParaRPr>
          </a:p>
          <a:p>
            <a:pPr marL="342900" indent="-342900" algn="ctr">
              <a:defRPr/>
            </a:pPr>
            <a:r>
              <a:rPr lang="sl-SI" sz="1200" dirty="0">
                <a:solidFill>
                  <a:schemeClr val="accent4">
                    <a:lumMod val="10000"/>
                  </a:schemeClr>
                </a:solidFill>
                <a:effectLst/>
                <a:latin typeface="+mn-lt"/>
              </a:rPr>
              <a:t>PUP, UN, ZN, LN</a:t>
            </a:r>
          </a:p>
          <a:p>
            <a:pPr marL="342900" indent="-342900" algn="ctr">
              <a:defRPr/>
            </a:pPr>
            <a:r>
              <a:rPr lang="sl-SI" sz="1200" dirty="0">
                <a:solidFill>
                  <a:schemeClr val="accent4">
                    <a:lumMod val="10000"/>
                  </a:schemeClr>
                </a:solidFill>
                <a:latin typeface="+mn-lt"/>
              </a:rPr>
              <a:t>Podrobni izvedbeni akt</a:t>
            </a:r>
            <a:endParaRPr lang="sl-SI" sz="1200" dirty="0">
              <a:solidFill>
                <a:schemeClr val="accent4">
                  <a:lumMod val="10000"/>
                </a:schemeClr>
              </a:solidFill>
              <a:effectLst/>
              <a:latin typeface="+mn-lt"/>
            </a:endParaRPr>
          </a:p>
          <a:p>
            <a:pPr marL="342900" indent="-342900">
              <a:defRPr/>
            </a:pPr>
            <a:endParaRPr lang="sl-SI" sz="1200" dirty="0">
              <a:solidFill>
                <a:schemeClr val="accent4">
                  <a:lumMod val="10000"/>
                </a:schemeClr>
              </a:solidFill>
              <a:effectLst/>
              <a:latin typeface="+mn-lt"/>
            </a:endParaRPr>
          </a:p>
        </p:txBody>
      </p:sp>
      <p:sp>
        <p:nvSpPr>
          <p:cNvPr id="7" name="Rectangle 3"/>
          <p:cNvSpPr txBox="1">
            <a:spLocks noChangeArrowheads="1"/>
          </p:cNvSpPr>
          <p:nvPr/>
        </p:nvSpPr>
        <p:spPr bwMode="auto">
          <a:xfrm>
            <a:off x="4524976" y="2726372"/>
            <a:ext cx="2209165" cy="3913187"/>
          </a:xfrm>
          <a:prstGeom prst="rect">
            <a:avLst/>
          </a:prstGeom>
          <a:noFill/>
          <a:ln w="9525">
            <a:noFill/>
            <a:miter lim="800000"/>
            <a:headEnd/>
            <a:tailEnd/>
          </a:ln>
        </p:spPr>
        <p:txBody>
          <a:bodyPr/>
          <a:lstStyle/>
          <a:p>
            <a:pPr marL="342900" indent="-342900" algn="ctr">
              <a:defRPr/>
            </a:pPr>
            <a:r>
              <a:rPr lang="sl-SI" sz="1200" b="1" dirty="0">
                <a:solidFill>
                  <a:schemeClr val="accent4">
                    <a:lumMod val="10000"/>
                  </a:schemeClr>
                </a:solidFill>
                <a:effectLst/>
                <a:latin typeface="Calibri" pitchFamily="34" charset="0"/>
              </a:rPr>
              <a:t>ZPNačrt (2007)</a:t>
            </a:r>
          </a:p>
          <a:p>
            <a:pPr marL="342900" indent="-342900" algn="ctr">
              <a:defRPr/>
            </a:pPr>
            <a:endParaRPr lang="sl-SI" sz="1200" dirty="0">
              <a:solidFill>
                <a:schemeClr val="accent4">
                  <a:lumMod val="10000"/>
                </a:schemeClr>
              </a:solidFill>
              <a:effectLst/>
              <a:latin typeface="Calibri" pitchFamily="34" charset="0"/>
            </a:endParaRPr>
          </a:p>
          <a:p>
            <a:pPr marL="342900" indent="-342900" algn="ctr">
              <a:defRPr/>
            </a:pPr>
            <a:r>
              <a:rPr lang="sl-SI" sz="1200" dirty="0">
                <a:solidFill>
                  <a:schemeClr val="accent4">
                    <a:lumMod val="10000"/>
                  </a:schemeClr>
                </a:solidFill>
                <a:latin typeface="Calibri" pitchFamily="34" charset="0"/>
              </a:rPr>
              <a:t>OPN</a:t>
            </a:r>
          </a:p>
          <a:p>
            <a:pPr marL="342900" indent="-342900" algn="ctr">
              <a:defRPr/>
            </a:pPr>
            <a:r>
              <a:rPr lang="sl-SI" sz="1200" dirty="0">
                <a:solidFill>
                  <a:schemeClr val="accent4">
                    <a:lumMod val="10000"/>
                  </a:schemeClr>
                </a:solidFill>
                <a:effectLst/>
                <a:latin typeface="Calibri" pitchFamily="34" charset="0"/>
              </a:rPr>
              <a:t>strateški del + izvedbeni del (PIP)</a:t>
            </a:r>
          </a:p>
          <a:p>
            <a:pPr marL="342900" indent="-342900" algn="ctr">
              <a:defRPr/>
            </a:pPr>
            <a:endParaRPr lang="sl-SI" sz="1200" dirty="0">
              <a:solidFill>
                <a:schemeClr val="accent4">
                  <a:lumMod val="10000"/>
                </a:schemeClr>
              </a:solidFill>
              <a:latin typeface="Calibri" pitchFamily="34" charset="0"/>
            </a:endParaRPr>
          </a:p>
          <a:p>
            <a:pPr marL="342900" indent="-342900" algn="ctr">
              <a:defRPr/>
            </a:pPr>
            <a:r>
              <a:rPr lang="sl-SI" sz="1200" dirty="0">
                <a:solidFill>
                  <a:schemeClr val="accent4">
                    <a:lumMod val="10000"/>
                  </a:schemeClr>
                </a:solidFill>
                <a:latin typeface="Calibri" pitchFamily="34" charset="0"/>
              </a:rPr>
              <a:t>OPPN</a:t>
            </a:r>
          </a:p>
          <a:p>
            <a:pPr marL="342900" indent="-342900" algn="ctr">
              <a:defRPr/>
            </a:pPr>
            <a:r>
              <a:rPr lang="sl-SI" sz="1200" dirty="0">
                <a:solidFill>
                  <a:schemeClr val="accent4">
                    <a:lumMod val="10000"/>
                  </a:schemeClr>
                </a:solidFill>
                <a:latin typeface="Calibri" pitchFamily="34" charset="0"/>
              </a:rPr>
              <a:t>Podrobni izvedbeni akt</a:t>
            </a:r>
          </a:p>
        </p:txBody>
      </p:sp>
      <p:sp>
        <p:nvSpPr>
          <p:cNvPr id="8" name="Rectangle 3">
            <a:extLst>
              <a:ext uri="{FF2B5EF4-FFF2-40B4-BE49-F238E27FC236}">
                <a16:creationId xmlns:a16="http://schemas.microsoft.com/office/drawing/2014/main" id="{A154E990-D4D8-4CC7-805A-A26C3BBAA56A}"/>
              </a:ext>
            </a:extLst>
          </p:cNvPr>
          <p:cNvSpPr txBox="1">
            <a:spLocks noChangeArrowheads="1"/>
          </p:cNvSpPr>
          <p:nvPr/>
        </p:nvSpPr>
        <p:spPr bwMode="auto">
          <a:xfrm>
            <a:off x="6799638" y="2719227"/>
            <a:ext cx="2209165" cy="3913187"/>
          </a:xfrm>
          <a:prstGeom prst="rect">
            <a:avLst/>
          </a:prstGeom>
          <a:noFill/>
          <a:ln w="9525">
            <a:noFill/>
            <a:miter lim="800000"/>
            <a:headEnd/>
            <a:tailEnd/>
          </a:ln>
        </p:spPr>
        <p:txBody>
          <a:bodyPr/>
          <a:lstStyle/>
          <a:p>
            <a:pPr marL="342900" indent="-342900" algn="ctr">
              <a:defRPr/>
            </a:pPr>
            <a:r>
              <a:rPr lang="sl-SI" sz="1200" b="1" dirty="0">
                <a:solidFill>
                  <a:schemeClr val="accent4">
                    <a:lumMod val="10000"/>
                  </a:schemeClr>
                </a:solidFill>
                <a:effectLst/>
                <a:latin typeface="Calibri" pitchFamily="34" charset="0"/>
              </a:rPr>
              <a:t>ZUREP-2 (2017)</a:t>
            </a:r>
          </a:p>
          <a:p>
            <a:pPr marL="342900" indent="-342900" algn="ctr">
              <a:defRPr/>
            </a:pPr>
            <a:endParaRPr lang="sl-SI" sz="1200" dirty="0">
              <a:solidFill>
                <a:schemeClr val="accent4">
                  <a:lumMod val="10000"/>
                </a:schemeClr>
              </a:solidFill>
              <a:effectLst/>
              <a:latin typeface="Calibri" pitchFamily="34" charset="0"/>
            </a:endParaRPr>
          </a:p>
          <a:p>
            <a:pPr marL="342900" indent="-342900" algn="ctr">
              <a:defRPr/>
            </a:pPr>
            <a:r>
              <a:rPr lang="sl-SI" sz="1200" dirty="0">
                <a:solidFill>
                  <a:schemeClr val="accent4">
                    <a:lumMod val="10000"/>
                  </a:schemeClr>
                </a:solidFill>
                <a:latin typeface="Calibri" pitchFamily="34" charset="0"/>
              </a:rPr>
              <a:t>RPN </a:t>
            </a:r>
          </a:p>
          <a:p>
            <a:pPr marL="342900" indent="-342900" algn="ctr">
              <a:defRPr/>
            </a:pPr>
            <a:r>
              <a:rPr lang="sl-SI" sz="1200" dirty="0">
                <a:solidFill>
                  <a:schemeClr val="accent4">
                    <a:lumMod val="10000"/>
                  </a:schemeClr>
                </a:solidFill>
                <a:latin typeface="Calibri" pitchFamily="34" charset="0"/>
              </a:rPr>
              <a:t>Strateški del</a:t>
            </a:r>
          </a:p>
          <a:p>
            <a:pPr marL="342900" indent="-342900" algn="ctr">
              <a:defRPr/>
            </a:pPr>
            <a:endParaRPr lang="sl-SI" sz="1200" dirty="0">
              <a:solidFill>
                <a:schemeClr val="accent4">
                  <a:lumMod val="10000"/>
                </a:schemeClr>
              </a:solidFill>
              <a:latin typeface="Calibri" pitchFamily="34" charset="0"/>
            </a:endParaRPr>
          </a:p>
          <a:p>
            <a:pPr marL="342900" indent="-342900" algn="ctr">
              <a:defRPr/>
            </a:pPr>
            <a:r>
              <a:rPr lang="sl-SI" sz="1200" dirty="0">
                <a:solidFill>
                  <a:schemeClr val="accent4">
                    <a:lumMod val="10000"/>
                  </a:schemeClr>
                </a:solidFill>
                <a:latin typeface="Calibri" pitchFamily="34" charset="0"/>
              </a:rPr>
              <a:t>OPP</a:t>
            </a:r>
          </a:p>
          <a:p>
            <a:pPr marL="342900" indent="-342900" algn="ctr">
              <a:defRPr/>
            </a:pPr>
            <a:r>
              <a:rPr lang="sl-SI" sz="1200" dirty="0">
                <a:solidFill>
                  <a:schemeClr val="accent4">
                    <a:lumMod val="10000"/>
                  </a:schemeClr>
                </a:solidFill>
                <a:effectLst/>
                <a:latin typeface="Calibri" pitchFamily="34" charset="0"/>
              </a:rPr>
              <a:t>strateški del - neobvezen</a:t>
            </a:r>
          </a:p>
          <a:p>
            <a:pPr marL="342900" indent="-342900" algn="ctr">
              <a:defRPr/>
            </a:pPr>
            <a:endParaRPr lang="sl-SI" sz="1200" dirty="0">
              <a:solidFill>
                <a:schemeClr val="accent4">
                  <a:lumMod val="10000"/>
                </a:schemeClr>
              </a:solidFill>
              <a:latin typeface="Calibri" pitchFamily="34" charset="0"/>
            </a:endParaRPr>
          </a:p>
          <a:p>
            <a:pPr marL="342900" indent="-342900" algn="ctr">
              <a:defRPr/>
            </a:pPr>
            <a:r>
              <a:rPr lang="sl-SI" sz="1200" dirty="0">
                <a:solidFill>
                  <a:schemeClr val="accent4">
                    <a:lumMod val="10000"/>
                  </a:schemeClr>
                </a:solidFill>
                <a:effectLst/>
                <a:latin typeface="Calibri" pitchFamily="34" charset="0"/>
              </a:rPr>
              <a:t>OPN</a:t>
            </a:r>
          </a:p>
          <a:p>
            <a:pPr marL="342900" indent="-342900" algn="ctr">
              <a:defRPr/>
            </a:pPr>
            <a:r>
              <a:rPr lang="sl-SI" sz="1200" dirty="0">
                <a:solidFill>
                  <a:schemeClr val="accent4">
                    <a:lumMod val="10000"/>
                  </a:schemeClr>
                </a:solidFill>
                <a:latin typeface="Calibri" pitchFamily="34" charset="0"/>
              </a:rPr>
              <a:t>Izvedbeni del (PIP)</a:t>
            </a:r>
          </a:p>
          <a:p>
            <a:pPr marL="342900" indent="-342900" algn="ctr">
              <a:defRPr/>
            </a:pPr>
            <a:endParaRPr lang="sl-SI" sz="1200" dirty="0">
              <a:solidFill>
                <a:schemeClr val="accent4">
                  <a:lumMod val="10000"/>
                </a:schemeClr>
              </a:solidFill>
              <a:latin typeface="Calibri" pitchFamily="34" charset="0"/>
            </a:endParaRPr>
          </a:p>
          <a:p>
            <a:pPr marL="342900" indent="-342900" algn="ctr">
              <a:defRPr/>
            </a:pPr>
            <a:r>
              <a:rPr lang="sl-SI" sz="1200" dirty="0">
                <a:solidFill>
                  <a:schemeClr val="accent4">
                    <a:lumMod val="10000"/>
                  </a:schemeClr>
                </a:solidFill>
                <a:effectLst/>
                <a:latin typeface="Calibri" pitchFamily="34" charset="0"/>
              </a:rPr>
              <a:t> OPPN in ODLOK O UREJANJU PODOBE NASELIJ IN KRAJINE</a:t>
            </a:r>
          </a:p>
          <a:p>
            <a:pPr marL="342900" indent="-342900" algn="ctr">
              <a:defRPr/>
            </a:pPr>
            <a:r>
              <a:rPr lang="sl-SI" sz="1200" dirty="0">
                <a:solidFill>
                  <a:schemeClr val="accent4">
                    <a:lumMod val="10000"/>
                  </a:schemeClr>
                </a:solidFill>
                <a:latin typeface="Calibri" pitchFamily="34" charset="0"/>
              </a:rPr>
              <a:t>Podrobni izvedbeni akt</a:t>
            </a:r>
          </a:p>
        </p:txBody>
      </p:sp>
      <p:sp>
        <p:nvSpPr>
          <p:cNvPr id="10" name="Rectangle 5">
            <a:extLst>
              <a:ext uri="{FF2B5EF4-FFF2-40B4-BE49-F238E27FC236}">
                <a16:creationId xmlns:a16="http://schemas.microsoft.com/office/drawing/2014/main" id="{EA257051-2828-4B21-9F4F-679D983B5B18}"/>
              </a:ext>
            </a:extLst>
          </p:cNvPr>
          <p:cNvSpPr txBox="1">
            <a:spLocks noChangeArrowheads="1"/>
          </p:cNvSpPr>
          <p:nvPr/>
        </p:nvSpPr>
        <p:spPr bwMode="auto">
          <a:xfrm>
            <a:off x="2295266" y="2726509"/>
            <a:ext cx="2030955" cy="3927475"/>
          </a:xfrm>
          <a:prstGeom prst="rect">
            <a:avLst/>
          </a:prstGeom>
          <a:noFill/>
          <a:ln w="3175">
            <a:noFill/>
            <a:miter lim="800000"/>
            <a:headEnd/>
            <a:tailEnd/>
          </a:ln>
        </p:spPr>
        <p:txBody>
          <a:bodyPr/>
          <a:lstStyle/>
          <a:p>
            <a:pPr marL="342900" indent="-342900" algn="ctr">
              <a:defRPr/>
            </a:pPr>
            <a:r>
              <a:rPr lang="sl-SI" sz="1200" b="1" dirty="0">
                <a:solidFill>
                  <a:schemeClr val="accent4">
                    <a:lumMod val="10000"/>
                  </a:schemeClr>
                </a:solidFill>
                <a:effectLst/>
                <a:latin typeface="+mn-lt"/>
              </a:rPr>
              <a:t>ZUREP-1 (2002)</a:t>
            </a:r>
          </a:p>
          <a:p>
            <a:pPr marL="342900" indent="-342900" algn="ctr">
              <a:defRPr/>
            </a:pPr>
            <a:endParaRPr lang="sl-SI" sz="1200" dirty="0">
              <a:solidFill>
                <a:schemeClr val="accent4">
                  <a:lumMod val="10000"/>
                </a:schemeClr>
              </a:solidFill>
              <a:effectLst/>
              <a:latin typeface="+mn-lt"/>
            </a:endParaRPr>
          </a:p>
          <a:p>
            <a:pPr marL="342900" indent="-342900" algn="ctr">
              <a:defRPr/>
            </a:pPr>
            <a:r>
              <a:rPr lang="sl-SI" sz="1200" dirty="0">
                <a:solidFill>
                  <a:schemeClr val="accent4">
                    <a:lumMod val="10000"/>
                  </a:schemeClr>
                </a:solidFill>
                <a:effectLst/>
                <a:latin typeface="+mn-lt"/>
              </a:rPr>
              <a:t>SPRO</a:t>
            </a:r>
          </a:p>
          <a:p>
            <a:pPr marL="342900" indent="-342900" algn="ctr">
              <a:defRPr/>
            </a:pPr>
            <a:r>
              <a:rPr lang="sl-SI" sz="1200" dirty="0">
                <a:solidFill>
                  <a:schemeClr val="accent4">
                    <a:lumMod val="10000"/>
                  </a:schemeClr>
                </a:solidFill>
                <a:latin typeface="+mn-lt"/>
              </a:rPr>
              <a:t>Strateški akt</a:t>
            </a:r>
          </a:p>
          <a:p>
            <a:pPr marL="342900" indent="-342900" algn="ctr">
              <a:defRPr/>
            </a:pPr>
            <a:endParaRPr lang="sl-SI" sz="1200" dirty="0">
              <a:solidFill>
                <a:schemeClr val="accent4">
                  <a:lumMod val="10000"/>
                </a:schemeClr>
              </a:solidFill>
              <a:effectLst/>
              <a:latin typeface="+mn-lt"/>
            </a:endParaRPr>
          </a:p>
          <a:p>
            <a:pPr marL="342900" lvl="0" indent="-342900" algn="ctr">
              <a:defRPr/>
            </a:pPr>
            <a:r>
              <a:rPr lang="sl-SI" sz="1200" dirty="0">
                <a:solidFill>
                  <a:srgbClr val="8064A2">
                    <a:lumMod val="10000"/>
                  </a:srgbClr>
                </a:solidFill>
                <a:latin typeface="+mn-lt"/>
              </a:rPr>
              <a:t>PROSTORSKI RED</a:t>
            </a:r>
          </a:p>
          <a:p>
            <a:pPr marL="342900" lvl="0" indent="-342900" algn="ctr">
              <a:defRPr/>
            </a:pPr>
            <a:r>
              <a:rPr lang="sl-SI" sz="1200" dirty="0">
                <a:solidFill>
                  <a:srgbClr val="8064A2">
                    <a:lumMod val="10000"/>
                  </a:srgbClr>
                </a:solidFill>
                <a:effectLst/>
                <a:latin typeface="+mn-lt"/>
              </a:rPr>
              <a:t>Izvedb</a:t>
            </a:r>
            <a:r>
              <a:rPr lang="sl-SI" sz="1200" dirty="0">
                <a:solidFill>
                  <a:srgbClr val="8064A2">
                    <a:lumMod val="10000"/>
                  </a:srgbClr>
                </a:solidFill>
                <a:latin typeface="+mn-lt"/>
              </a:rPr>
              <a:t>eni akt</a:t>
            </a:r>
            <a:endParaRPr lang="sl-SI" sz="1200" dirty="0">
              <a:solidFill>
                <a:schemeClr val="accent4">
                  <a:lumMod val="10000"/>
                </a:schemeClr>
              </a:solidFill>
              <a:effectLst/>
              <a:latin typeface="+mn-lt"/>
            </a:endParaRPr>
          </a:p>
          <a:p>
            <a:pPr marL="342900" indent="-342900" algn="ctr">
              <a:defRPr/>
            </a:pPr>
            <a:endParaRPr lang="sl-SI" sz="1200" dirty="0">
              <a:solidFill>
                <a:schemeClr val="accent4">
                  <a:lumMod val="10000"/>
                </a:schemeClr>
              </a:solidFill>
              <a:latin typeface="+mn-lt"/>
            </a:endParaRPr>
          </a:p>
          <a:p>
            <a:pPr marL="342900" indent="-342900" algn="ctr">
              <a:defRPr/>
            </a:pPr>
            <a:r>
              <a:rPr lang="sl-SI" sz="1200" dirty="0">
                <a:solidFill>
                  <a:schemeClr val="accent4">
                    <a:lumMod val="10000"/>
                  </a:schemeClr>
                </a:solidFill>
                <a:effectLst/>
                <a:latin typeface="+mn-lt"/>
              </a:rPr>
              <a:t>OLN</a:t>
            </a:r>
          </a:p>
          <a:p>
            <a:pPr marL="342900" indent="-342900" algn="ctr">
              <a:defRPr/>
            </a:pPr>
            <a:r>
              <a:rPr lang="sl-SI" sz="1200" dirty="0">
                <a:solidFill>
                  <a:schemeClr val="accent4">
                    <a:lumMod val="10000"/>
                  </a:schemeClr>
                </a:solidFill>
                <a:latin typeface="+mn-lt"/>
              </a:rPr>
              <a:t>Podrobni izvedbeni akt</a:t>
            </a:r>
            <a:endParaRPr lang="sl-SI" sz="1200" dirty="0">
              <a:solidFill>
                <a:schemeClr val="accent4">
                  <a:lumMod val="10000"/>
                </a:schemeClr>
              </a:solidFill>
              <a:effectLst/>
              <a:latin typeface="+mn-lt"/>
            </a:endParaRPr>
          </a:p>
          <a:p>
            <a:pPr marL="342900" indent="-342900">
              <a:defRPr/>
            </a:pPr>
            <a:endParaRPr lang="sl-SI" sz="1200" dirty="0">
              <a:solidFill>
                <a:schemeClr val="accent4">
                  <a:lumMod val="10000"/>
                </a:schemeClr>
              </a:solidFill>
              <a:effectLst/>
              <a:latin typeface="+mn-lt"/>
            </a:endParaRPr>
          </a:p>
        </p:txBody>
      </p:sp>
      <p:sp>
        <p:nvSpPr>
          <p:cNvPr id="2" name="Pravokotnik 1">
            <a:extLst>
              <a:ext uri="{FF2B5EF4-FFF2-40B4-BE49-F238E27FC236}">
                <a16:creationId xmlns:a16="http://schemas.microsoft.com/office/drawing/2014/main" id="{4F9D5A02-60B1-49ED-B936-3255370CC835}"/>
              </a:ext>
            </a:extLst>
          </p:cNvPr>
          <p:cNvSpPr/>
          <p:nvPr/>
        </p:nvSpPr>
        <p:spPr>
          <a:xfrm>
            <a:off x="4524976" y="2522220"/>
            <a:ext cx="2274662" cy="38404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799712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6220438"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POSTOPEK SPREJEMANJA</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PRAVNA PODLAGA </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4" name="Rectangle 2">
            <a:extLst>
              <a:ext uri="{FF2B5EF4-FFF2-40B4-BE49-F238E27FC236}">
                <a16:creationId xmlns:a16="http://schemas.microsoft.com/office/drawing/2014/main" id="{F81FCBB8-DDDF-443C-AA31-3818657F2010}"/>
              </a:ext>
            </a:extLst>
          </p:cNvPr>
          <p:cNvSpPr txBox="1">
            <a:spLocks noChangeArrowheads="1"/>
          </p:cNvSpPr>
          <p:nvPr/>
        </p:nvSpPr>
        <p:spPr bwMode="auto">
          <a:xfrm>
            <a:off x="1142012" y="2806911"/>
            <a:ext cx="6220438" cy="170919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ZPNačrt                                   ZUREP -2</a:t>
            </a:r>
          </a:p>
          <a:p>
            <a:pPr marL="0" marR="0" lvl="0" indent="0" algn="ctr" defTabSz="914400" rtl="0" eaLnBrk="1" fontAlgn="auto" latinLnBrk="0" hangingPunct="1">
              <a:lnSpc>
                <a:spcPct val="100000"/>
              </a:lnSpc>
              <a:spcBef>
                <a:spcPct val="20000"/>
              </a:spcBef>
              <a:spcAft>
                <a:spcPts val="0"/>
              </a:spcAft>
              <a:buClrTx/>
              <a:buSzTx/>
              <a:buFontTx/>
              <a:buNone/>
              <a:tabLst/>
              <a:defRPr/>
            </a:pPr>
            <a:endParaRPr lang="sl-SI" sz="2300" b="1" dirty="0">
              <a:solidFill>
                <a:srgbClr val="7BA4DB"/>
              </a:solidFill>
              <a:latin typeface="Calibri"/>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ZGO                                         GZ</a:t>
            </a:r>
          </a:p>
        </p:txBody>
      </p:sp>
      <p:cxnSp>
        <p:nvCxnSpPr>
          <p:cNvPr id="3" name="Raven puščični povezovalnik 2">
            <a:extLst>
              <a:ext uri="{FF2B5EF4-FFF2-40B4-BE49-F238E27FC236}">
                <a16:creationId xmlns:a16="http://schemas.microsoft.com/office/drawing/2014/main" id="{013BF7E6-4B98-4FAD-ADC5-FF5753215FE9}"/>
              </a:ext>
            </a:extLst>
          </p:cNvPr>
          <p:cNvCxnSpPr>
            <a:cxnSpLocks/>
          </p:cNvCxnSpPr>
          <p:nvPr/>
        </p:nvCxnSpPr>
        <p:spPr>
          <a:xfrm>
            <a:off x="3518497" y="2988640"/>
            <a:ext cx="14674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aven puščični povezovalnik 14">
            <a:extLst>
              <a:ext uri="{FF2B5EF4-FFF2-40B4-BE49-F238E27FC236}">
                <a16:creationId xmlns:a16="http://schemas.microsoft.com/office/drawing/2014/main" id="{B671764D-140A-4C11-B164-E6CCFFFC89F9}"/>
              </a:ext>
            </a:extLst>
          </p:cNvPr>
          <p:cNvCxnSpPr>
            <a:cxnSpLocks/>
          </p:cNvCxnSpPr>
          <p:nvPr/>
        </p:nvCxnSpPr>
        <p:spPr>
          <a:xfrm>
            <a:off x="3479840" y="3774886"/>
            <a:ext cx="14674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PoljeZBesedilom 4">
            <a:extLst>
              <a:ext uri="{FF2B5EF4-FFF2-40B4-BE49-F238E27FC236}">
                <a16:creationId xmlns:a16="http://schemas.microsoft.com/office/drawing/2014/main" id="{E8EC330D-6C23-44AE-A778-5A48C6132E25}"/>
              </a:ext>
            </a:extLst>
          </p:cNvPr>
          <p:cNvSpPr txBox="1"/>
          <p:nvPr/>
        </p:nvSpPr>
        <p:spPr>
          <a:xfrm>
            <a:off x="955964" y="4304968"/>
            <a:ext cx="7554191" cy="1938992"/>
          </a:xfrm>
          <a:prstGeom prst="rect">
            <a:avLst/>
          </a:prstGeom>
          <a:noFill/>
        </p:spPr>
        <p:txBody>
          <a:bodyPr wrap="square" rtlCol="0">
            <a:spAutoFit/>
          </a:bodyPr>
          <a:lstStyle/>
          <a:p>
            <a:pPr marL="285750" indent="-285750">
              <a:buFontTx/>
              <a:buChar char="-"/>
            </a:pPr>
            <a:r>
              <a:rPr lang="sl-SI" sz="1200" dirty="0">
                <a:latin typeface="+mn-lt"/>
              </a:rPr>
              <a:t>Prehodne določbe – OPN v postopku se lahko končajo po ZPNačrt</a:t>
            </a:r>
          </a:p>
          <a:p>
            <a:pPr marL="285750" indent="-285750">
              <a:buFontTx/>
              <a:buChar char="-"/>
            </a:pPr>
            <a:r>
              <a:rPr lang="sl-SI" sz="1200" dirty="0">
                <a:latin typeface="+mn-lt"/>
              </a:rPr>
              <a:t>Občina mora določene vsebine, vezane na določitev naselij in stavbnih zemljišč, prilagoditi novi zakonodaji do 1.1. 2023.</a:t>
            </a:r>
          </a:p>
          <a:p>
            <a:pPr marL="285750" indent="-285750">
              <a:buFontTx/>
              <a:buChar char="-"/>
            </a:pPr>
            <a:r>
              <a:rPr lang="pl-PL" sz="1200" dirty="0">
                <a:latin typeface="+mn-lt"/>
              </a:rPr>
              <a:t>Regionalni prostorski plan za posamezno razvojno regijo se sprejme najpozneje do 1. 1. 2023.</a:t>
            </a:r>
            <a:endParaRPr lang="sl-SI" sz="1200" dirty="0">
              <a:latin typeface="+mn-lt"/>
            </a:endParaRPr>
          </a:p>
          <a:p>
            <a:pPr marL="285750" indent="-285750">
              <a:buFontTx/>
              <a:buChar char="-"/>
            </a:pPr>
            <a:r>
              <a:rPr lang="sl-SI" sz="1200" dirty="0">
                <a:latin typeface="+mn-lt"/>
              </a:rPr>
              <a:t>Določbe  glede gradbene parcele se začnejo uporabljati 1.1. 2021.</a:t>
            </a:r>
          </a:p>
          <a:p>
            <a:pPr marL="285750" indent="-285750">
              <a:buFontTx/>
              <a:buChar char="-"/>
            </a:pPr>
            <a:endParaRPr lang="sl-SI" sz="1200" dirty="0">
              <a:latin typeface="+mn-lt"/>
            </a:endParaRPr>
          </a:p>
          <a:p>
            <a:pPr marL="285750" indent="-285750">
              <a:buFontTx/>
              <a:buChar char="-"/>
            </a:pPr>
            <a:endParaRPr lang="sl-SI" sz="1200" dirty="0">
              <a:latin typeface="+mn-lt"/>
            </a:endParaRPr>
          </a:p>
          <a:p>
            <a:pPr marL="285750" indent="-285750">
              <a:buFontTx/>
              <a:buChar char="-"/>
            </a:pPr>
            <a:r>
              <a:rPr lang="sl-SI" sz="1200" dirty="0">
                <a:latin typeface="+mn-lt"/>
              </a:rPr>
              <a:t>Nadaljevanje postopka po ZUREP-2 pomeni bistveno podaljšanje postopka (nesprejeti podzakonski akti, neizvedeni zajemi podatkov in informacijski sistemi za njihovo podporo, zahtevane nove strokovne podlage, novi principi urejanja, kompleksni zemljiški ukrepi…)</a:t>
            </a:r>
          </a:p>
        </p:txBody>
      </p:sp>
      <p:cxnSp>
        <p:nvCxnSpPr>
          <p:cNvPr id="7" name="Raven puščični povezovalnik 6">
            <a:extLst>
              <a:ext uri="{FF2B5EF4-FFF2-40B4-BE49-F238E27FC236}">
                <a16:creationId xmlns:a16="http://schemas.microsoft.com/office/drawing/2014/main" id="{0C729EF0-149E-4D43-8F73-DCFCA015DB3E}"/>
              </a:ext>
            </a:extLst>
          </p:cNvPr>
          <p:cNvCxnSpPr>
            <a:cxnSpLocks/>
          </p:cNvCxnSpPr>
          <p:nvPr/>
        </p:nvCxnSpPr>
        <p:spPr>
          <a:xfrm flipH="1">
            <a:off x="3479840" y="3170370"/>
            <a:ext cx="1506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aven puščični povezovalnik 19">
            <a:extLst>
              <a:ext uri="{FF2B5EF4-FFF2-40B4-BE49-F238E27FC236}">
                <a16:creationId xmlns:a16="http://schemas.microsoft.com/office/drawing/2014/main" id="{20C9ADF6-B7B3-47A7-9C49-ADAA9E03BB4E}"/>
              </a:ext>
            </a:extLst>
          </p:cNvPr>
          <p:cNvCxnSpPr>
            <a:cxnSpLocks/>
          </p:cNvCxnSpPr>
          <p:nvPr/>
        </p:nvCxnSpPr>
        <p:spPr>
          <a:xfrm flipH="1">
            <a:off x="3460511" y="3946225"/>
            <a:ext cx="1506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939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6220438"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a:solidFill>
                  <a:srgbClr val="7BA4DB"/>
                </a:solidFill>
                <a:latin typeface="Calibri"/>
                <a:cs typeface="Arial" pitchFamily="34" charset="0"/>
              </a:rPr>
              <a:t>POSTOPEK SPREJEMANJA</a:t>
            </a:r>
          </a:p>
          <a:p>
            <a:pPr fontAlgn="auto">
              <a:spcBef>
                <a:spcPct val="20000"/>
              </a:spcBef>
              <a:spcAft>
                <a:spcPts val="0"/>
              </a:spcAft>
              <a:defRPr/>
            </a:pPr>
            <a:r>
              <a:rPr lang="sl-SI" sz="2300" b="1">
                <a:solidFill>
                  <a:srgbClr val="7BA4DB"/>
                </a:solidFill>
                <a:latin typeface="Calibri"/>
                <a:cs typeface="Arial" pitchFamily="34" charset="0"/>
              </a:rPr>
              <a:t>OPRAVLJENE FAZE POSTOPKA</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5"/>
          <p:cNvSpPr/>
          <p:nvPr/>
        </p:nvSpPr>
        <p:spPr>
          <a:xfrm>
            <a:off x="773629" y="2601546"/>
            <a:ext cx="7596742" cy="4031873"/>
          </a:xfrm>
          <a:prstGeom prst="rect">
            <a:avLst/>
          </a:prstGeom>
        </p:spPr>
        <p:txBody>
          <a:bodyPr wrap="square">
            <a:spAutoFit/>
          </a:bodyPr>
          <a:lstStyle>
            <a:defPPr>
              <a:defRPr lang="sl-SI"/>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a:lstStyle>
          <a:p>
            <a:pPr>
              <a:buClrTx/>
              <a:defRPr/>
            </a:pPr>
            <a:endParaRPr lang="sl-SI" sz="1600" dirty="0">
              <a:solidFill>
                <a:schemeClr val="accent4">
                  <a:lumMod val="10000"/>
                </a:schemeClr>
              </a:solidFill>
              <a:latin typeface="+mn-lt"/>
            </a:endParaRPr>
          </a:p>
          <a:p>
            <a:pPr marL="342900" indent="-342900">
              <a:buClrTx/>
              <a:buFont typeface="Wingdings" pitchFamily="2" charset="2"/>
              <a:buChar char="§"/>
              <a:defRPr/>
            </a:pPr>
            <a:r>
              <a:rPr lang="sl-SI" sz="1600" b="1" dirty="0">
                <a:solidFill>
                  <a:schemeClr val="accent4">
                    <a:lumMod val="10000"/>
                  </a:schemeClr>
                </a:solidFill>
                <a:latin typeface="+mn-lt"/>
              </a:rPr>
              <a:t>sklep o pričetku </a:t>
            </a:r>
            <a:r>
              <a:rPr lang="sl-SI" sz="1600" dirty="0">
                <a:solidFill>
                  <a:schemeClr val="accent4">
                    <a:lumMod val="10000"/>
                  </a:schemeClr>
                </a:solidFill>
                <a:latin typeface="+mn-lt"/>
              </a:rPr>
              <a:t>priprave OPN </a:t>
            </a:r>
            <a:r>
              <a:rPr lang="sl-SI" sz="1600" dirty="0">
                <a:latin typeface="+mn-lt"/>
              </a:rPr>
              <a:t>(januar 2008)</a:t>
            </a:r>
          </a:p>
          <a:p>
            <a:pPr marL="342900" indent="-342900">
              <a:buClrTx/>
              <a:buFont typeface="Wingdings" pitchFamily="2" charset="2"/>
              <a:buChar char="§"/>
              <a:defRPr/>
            </a:pPr>
            <a:r>
              <a:rPr lang="sl-SI" sz="1600" dirty="0">
                <a:latin typeface="+mn-lt"/>
              </a:rPr>
              <a:t>urbanistične delavnice (2009)</a:t>
            </a:r>
          </a:p>
          <a:p>
            <a:pPr marL="342900" indent="-342900">
              <a:buClrTx/>
              <a:buFont typeface="Wingdings" pitchFamily="2" charset="2"/>
              <a:buChar char="§"/>
              <a:defRPr/>
            </a:pPr>
            <a:r>
              <a:rPr lang="sl-SI" sz="1600" dirty="0">
                <a:solidFill>
                  <a:schemeClr val="accent4">
                    <a:lumMod val="10000"/>
                  </a:schemeClr>
                </a:solidFill>
                <a:latin typeface="+mn-lt"/>
              </a:rPr>
              <a:t>delovni osnutek </a:t>
            </a:r>
            <a:r>
              <a:rPr lang="sl-SI" sz="1600" dirty="0">
                <a:latin typeface="+mn-lt"/>
              </a:rPr>
              <a:t>OPN (januar 2010)</a:t>
            </a:r>
          </a:p>
          <a:p>
            <a:pPr marL="342900" indent="-342900">
              <a:buClrTx/>
              <a:buFont typeface="Wingdings" pitchFamily="2" charset="2"/>
              <a:buChar char="§"/>
              <a:defRPr/>
            </a:pPr>
            <a:r>
              <a:rPr lang="sl-SI" sz="1600" dirty="0">
                <a:solidFill>
                  <a:schemeClr val="accent4">
                    <a:lumMod val="10000"/>
                  </a:schemeClr>
                </a:solidFill>
                <a:latin typeface="+mn-lt"/>
              </a:rPr>
              <a:t>izdelan urbanistični načrt Izola (november 2010)</a:t>
            </a:r>
          </a:p>
          <a:p>
            <a:pPr marL="342900" indent="-342900">
              <a:buClrTx/>
              <a:buFont typeface="Wingdings" pitchFamily="2" charset="2"/>
              <a:buChar char="§"/>
              <a:defRPr/>
            </a:pPr>
            <a:r>
              <a:rPr lang="sl-SI" sz="1600" b="1" dirty="0">
                <a:solidFill>
                  <a:schemeClr val="accent4">
                    <a:lumMod val="10000"/>
                  </a:schemeClr>
                </a:solidFill>
                <a:latin typeface="+mn-lt"/>
              </a:rPr>
              <a:t>osnutek OPN, dopolnjen z občinskimi pripombami </a:t>
            </a:r>
            <a:r>
              <a:rPr lang="sl-SI" sz="1600" dirty="0">
                <a:latin typeface="+mn-lt"/>
              </a:rPr>
              <a:t>(januar 2011)</a:t>
            </a:r>
          </a:p>
          <a:p>
            <a:pPr marL="342900" indent="-342900">
              <a:buClrTx/>
              <a:buFont typeface="Wingdings" pitchFamily="2" charset="2"/>
              <a:buChar char="§"/>
              <a:defRPr/>
            </a:pPr>
            <a:r>
              <a:rPr lang="sl-SI" sz="1600" dirty="0">
                <a:solidFill>
                  <a:schemeClr val="accent4">
                    <a:lumMod val="10000"/>
                  </a:schemeClr>
                </a:solidFill>
                <a:latin typeface="+mn-lt"/>
              </a:rPr>
              <a:t>v pridobivanju </a:t>
            </a:r>
            <a:r>
              <a:rPr lang="sl-SI" sz="1600" b="1" dirty="0">
                <a:latin typeface="+mn-lt"/>
              </a:rPr>
              <a:t>smernic </a:t>
            </a:r>
            <a:r>
              <a:rPr lang="sl-SI" sz="1600" dirty="0">
                <a:latin typeface="+mn-lt"/>
              </a:rPr>
              <a:t>od marca 2011 do avgusta 2012</a:t>
            </a:r>
          </a:p>
          <a:p>
            <a:pPr marL="342900" indent="-342900">
              <a:buClrTx/>
              <a:buFont typeface="Wingdings" pitchFamily="2" charset="2"/>
              <a:buChar char="§"/>
              <a:defRPr/>
            </a:pPr>
            <a:r>
              <a:rPr lang="sl-SI" sz="1600" dirty="0">
                <a:solidFill>
                  <a:schemeClr val="accent4">
                    <a:lumMod val="10000"/>
                  </a:schemeClr>
                </a:solidFill>
                <a:latin typeface="+mn-lt"/>
              </a:rPr>
              <a:t>izdana odločba o obvezi izdelave CPVO (okoljsko poročilo)  za OPN </a:t>
            </a:r>
            <a:r>
              <a:rPr lang="sl-SI" sz="1600" dirty="0">
                <a:latin typeface="+mn-lt"/>
              </a:rPr>
              <a:t>(april 2011)</a:t>
            </a:r>
          </a:p>
          <a:p>
            <a:pPr marL="342900" indent="-342900">
              <a:buFont typeface="Wingdings" pitchFamily="2" charset="2"/>
              <a:buChar char="§"/>
              <a:defRPr/>
            </a:pPr>
            <a:r>
              <a:rPr lang="sl-SI" sz="1600" dirty="0">
                <a:solidFill>
                  <a:schemeClr val="accent4">
                    <a:lumMod val="10000"/>
                  </a:schemeClr>
                </a:solidFill>
                <a:latin typeface="+mn-lt"/>
              </a:rPr>
              <a:t>izdelano </a:t>
            </a:r>
            <a:r>
              <a:rPr lang="sl-SI" sz="1600" b="1" dirty="0" err="1">
                <a:solidFill>
                  <a:schemeClr val="accent4">
                    <a:lumMod val="10000"/>
                  </a:schemeClr>
                </a:solidFill>
                <a:latin typeface="+mn-lt"/>
              </a:rPr>
              <a:t>okoljsko</a:t>
            </a:r>
            <a:r>
              <a:rPr lang="sl-SI" sz="1600" b="1" dirty="0">
                <a:solidFill>
                  <a:schemeClr val="accent4">
                    <a:lumMod val="10000"/>
                  </a:schemeClr>
                </a:solidFill>
                <a:latin typeface="+mn-lt"/>
              </a:rPr>
              <a:t> poročilo </a:t>
            </a:r>
            <a:r>
              <a:rPr lang="sl-SI" sz="1600" dirty="0">
                <a:solidFill>
                  <a:schemeClr val="accent4">
                    <a:lumMod val="10000"/>
                  </a:schemeClr>
                </a:solidFill>
                <a:latin typeface="+mn-lt"/>
              </a:rPr>
              <a:t>(september 2013), dodatek za naravo ni bil naročen</a:t>
            </a:r>
          </a:p>
          <a:p>
            <a:pPr marL="342900" indent="-342900">
              <a:buFont typeface="Wingdings" pitchFamily="2" charset="2"/>
              <a:buChar char="§"/>
              <a:defRPr/>
            </a:pPr>
            <a:r>
              <a:rPr lang="sl-SI" sz="1600" dirty="0">
                <a:solidFill>
                  <a:schemeClr val="accent4">
                    <a:lumMod val="10000"/>
                  </a:schemeClr>
                </a:solidFill>
                <a:latin typeface="+mn-lt"/>
              </a:rPr>
              <a:t>Izdelane strokovne podlage UN Korte, UN Malija, poplavna študija, LEK, razvojne pobude </a:t>
            </a:r>
            <a:r>
              <a:rPr lang="sl-SI" sz="1600" dirty="0">
                <a:latin typeface="+mn-lt"/>
              </a:rPr>
              <a:t>od 2013 do 2016</a:t>
            </a:r>
          </a:p>
          <a:p>
            <a:pPr>
              <a:defRPr/>
            </a:pPr>
            <a:r>
              <a:rPr lang="sl-SI" sz="1600" dirty="0">
                <a:solidFill>
                  <a:schemeClr val="accent4">
                    <a:lumMod val="10000"/>
                  </a:schemeClr>
                </a:solidFill>
                <a:latin typeface="+mn-lt"/>
              </a:rPr>
              <a:t> </a:t>
            </a:r>
          </a:p>
          <a:p>
            <a:pPr marL="342900" indent="-342900">
              <a:buFont typeface="Wingdings" pitchFamily="2" charset="2"/>
              <a:buChar char="§"/>
              <a:defRPr/>
            </a:pPr>
            <a:r>
              <a:rPr lang="sl-SI" sz="1600" dirty="0">
                <a:solidFill>
                  <a:schemeClr val="accent4">
                    <a:lumMod val="10000"/>
                  </a:schemeClr>
                </a:solidFill>
                <a:latin typeface="+mn-lt"/>
              </a:rPr>
              <a:t>izdelan </a:t>
            </a:r>
            <a:r>
              <a:rPr lang="sl-SI" sz="1600" b="1" dirty="0">
                <a:solidFill>
                  <a:schemeClr val="accent4">
                    <a:lumMod val="10000"/>
                  </a:schemeClr>
                </a:solidFill>
                <a:latin typeface="+mn-lt"/>
              </a:rPr>
              <a:t>dopolnjen</a:t>
            </a:r>
            <a:r>
              <a:rPr lang="sl-SI" sz="1600" dirty="0">
                <a:solidFill>
                  <a:schemeClr val="accent4">
                    <a:lumMod val="10000"/>
                  </a:schemeClr>
                </a:solidFill>
                <a:latin typeface="+mn-lt"/>
              </a:rPr>
              <a:t> </a:t>
            </a:r>
            <a:r>
              <a:rPr lang="sl-SI" sz="1600" b="1" dirty="0">
                <a:solidFill>
                  <a:schemeClr val="accent4">
                    <a:lumMod val="10000"/>
                  </a:schemeClr>
                </a:solidFill>
                <a:latin typeface="+mn-lt"/>
              </a:rPr>
              <a:t>osnutek OPN</a:t>
            </a:r>
            <a:r>
              <a:rPr lang="sl-SI" sz="1600" dirty="0">
                <a:solidFill>
                  <a:schemeClr val="accent4">
                    <a:lumMod val="10000"/>
                  </a:schemeClr>
                </a:solidFill>
                <a:latin typeface="+mn-lt"/>
              </a:rPr>
              <a:t> (junij 2018) </a:t>
            </a:r>
          </a:p>
          <a:p>
            <a:pPr marL="342900" indent="-342900">
              <a:buFont typeface="Wingdings" pitchFamily="2" charset="2"/>
              <a:buChar char="§"/>
              <a:defRPr/>
            </a:pPr>
            <a:r>
              <a:rPr lang="sl-SI" sz="1600" dirty="0">
                <a:solidFill>
                  <a:schemeClr val="accent4">
                    <a:lumMod val="10000"/>
                  </a:schemeClr>
                </a:solidFill>
                <a:latin typeface="+mn-lt"/>
              </a:rPr>
              <a:t>Izdelava </a:t>
            </a:r>
            <a:r>
              <a:rPr lang="sl-SI" sz="1600" b="1" dirty="0">
                <a:solidFill>
                  <a:schemeClr val="accent4">
                    <a:lumMod val="10000"/>
                  </a:schemeClr>
                </a:solidFill>
                <a:latin typeface="+mn-lt"/>
              </a:rPr>
              <a:t>dopolnjenega </a:t>
            </a:r>
            <a:r>
              <a:rPr lang="sl-SI" sz="1600" b="1" dirty="0" err="1">
                <a:solidFill>
                  <a:schemeClr val="accent4">
                    <a:lumMod val="10000"/>
                  </a:schemeClr>
                </a:solidFill>
                <a:latin typeface="+mn-lt"/>
              </a:rPr>
              <a:t>okoljskega</a:t>
            </a:r>
            <a:r>
              <a:rPr lang="sl-SI" sz="1600" b="1" dirty="0">
                <a:solidFill>
                  <a:schemeClr val="accent4">
                    <a:lumMod val="10000"/>
                  </a:schemeClr>
                </a:solidFill>
                <a:latin typeface="+mn-lt"/>
              </a:rPr>
              <a:t> poročila in dodatka za naravo </a:t>
            </a:r>
            <a:r>
              <a:rPr lang="sl-SI" sz="1600" dirty="0">
                <a:solidFill>
                  <a:schemeClr val="accent4">
                    <a:lumMod val="10000"/>
                  </a:schemeClr>
                </a:solidFill>
                <a:latin typeface="+mn-lt"/>
              </a:rPr>
              <a:t>(poletje 2018) </a:t>
            </a:r>
          </a:p>
          <a:p>
            <a:pPr marL="342900" indent="-342900">
              <a:buFont typeface="Wingdings" pitchFamily="2" charset="2"/>
              <a:buChar char="§"/>
              <a:defRPr/>
            </a:pPr>
            <a:endParaRPr lang="sl-SI" sz="1600" dirty="0">
              <a:solidFill>
                <a:schemeClr val="accent4">
                  <a:lumMod val="10000"/>
                </a:schemeClr>
              </a:solidFill>
              <a:latin typeface="+mn-lt"/>
            </a:endParaRPr>
          </a:p>
          <a:p>
            <a:pPr marL="342900" indent="-342900">
              <a:buClrTx/>
              <a:defRPr/>
            </a:pPr>
            <a:r>
              <a:rPr lang="sl-SI" sz="1600" b="1" dirty="0">
                <a:solidFill>
                  <a:srgbClr val="FF0000"/>
                </a:solidFill>
                <a:latin typeface="+mn-lt"/>
              </a:rPr>
              <a:t> </a:t>
            </a:r>
          </a:p>
        </p:txBody>
      </p:sp>
    </p:spTree>
    <p:extLst>
      <p:ext uri="{BB962C8B-B14F-4D97-AF65-F5344CB8AC3E}">
        <p14:creationId xmlns:p14="http://schemas.microsoft.com/office/powerpoint/2010/main" val="3371997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4" cstate="print">
            <a:grayscl/>
            <a:lum bright="5000"/>
          </a:blip>
          <a:srcRect t="25090"/>
          <a:stretch>
            <a:fillRect/>
          </a:stretch>
        </p:blipFill>
        <p:spPr>
          <a:xfrm>
            <a:off x="0" y="0"/>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graphicFrame>
        <p:nvGraphicFramePr>
          <p:cNvPr id="14" name="Object 2"/>
          <p:cNvGraphicFramePr>
            <a:graphicFrameLocks noChangeAspect="1"/>
          </p:cNvGraphicFramePr>
          <p:nvPr/>
        </p:nvGraphicFramePr>
        <p:xfrm>
          <a:off x="4398963" y="142875"/>
          <a:ext cx="4745037" cy="6715125"/>
        </p:xfrm>
        <a:graphic>
          <a:graphicData uri="http://schemas.openxmlformats.org/presentationml/2006/ole">
            <mc:AlternateContent xmlns:mc="http://schemas.openxmlformats.org/markup-compatibility/2006">
              <mc:Choice xmlns:v="urn:schemas-microsoft-com:vml" Requires="v">
                <p:oleObj spid="_x0000_s2149" name="Acrobat Document" r:id="rId6" imgW="5667353" imgH="8019921" progId="Acrobat.Document.11">
                  <p:embed/>
                </p:oleObj>
              </mc:Choice>
              <mc:Fallback>
                <p:oleObj name="Acrobat Document" r:id="rId6" imgW="5667353" imgH="8019921" progId="Acrobat.Documen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8963" y="142875"/>
                        <a:ext cx="4745037"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6"/>
          <p:cNvSpPr>
            <a:spLocks noChangeArrowheads="1"/>
          </p:cNvSpPr>
          <p:nvPr/>
        </p:nvSpPr>
        <p:spPr bwMode="auto">
          <a:xfrm>
            <a:off x="26370" y="1385917"/>
            <a:ext cx="44291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defRPr/>
            </a:pPr>
            <a:r>
              <a:rPr lang="sl-SI" b="1" dirty="0">
                <a:effectLst/>
                <a:latin typeface="Calibri" pitchFamily="34" charset="0"/>
              </a:rPr>
              <a:t>Sklep o pripravi OPN </a:t>
            </a:r>
          </a:p>
          <a:p>
            <a:pPr marL="342900" indent="-342900" algn="ctr">
              <a:defRPr/>
            </a:pPr>
            <a:endParaRPr lang="sl-SI" b="1" dirty="0">
              <a:effectLst/>
              <a:latin typeface="Calibri" pitchFamily="34" charset="0"/>
            </a:endParaRPr>
          </a:p>
          <a:p>
            <a:pPr marL="342900" indent="-342900" algn="ctr">
              <a:defRPr/>
            </a:pPr>
            <a:r>
              <a:rPr lang="sl-SI" b="1" dirty="0">
                <a:effectLst/>
                <a:latin typeface="Calibri" pitchFamily="34" charset="0"/>
              </a:rPr>
              <a:t>Osnutek OPN</a:t>
            </a:r>
          </a:p>
          <a:p>
            <a:pPr marL="342900" indent="-342900" algn="ctr">
              <a:defRPr/>
            </a:pPr>
            <a:r>
              <a:rPr lang="sl-SI" b="1" dirty="0">
                <a:solidFill>
                  <a:srgbClr val="5DAFA7"/>
                </a:solidFill>
                <a:effectLst/>
                <a:latin typeface="Calibri" pitchFamily="34" charset="0"/>
              </a:rPr>
              <a:t>Odločba o CPVO</a:t>
            </a:r>
          </a:p>
          <a:p>
            <a:pPr marL="342900" indent="-342900" algn="ctr">
              <a:defRPr/>
            </a:pPr>
            <a:endParaRPr lang="sl-SI" b="1" dirty="0">
              <a:solidFill>
                <a:srgbClr val="004459"/>
              </a:solidFill>
              <a:effectLst/>
              <a:latin typeface="Calibri" pitchFamily="34" charset="0"/>
            </a:endParaRPr>
          </a:p>
          <a:p>
            <a:pPr marL="342900" indent="-342900" algn="ctr">
              <a:defRPr/>
            </a:pPr>
            <a:r>
              <a:rPr lang="sl-SI" b="1" dirty="0">
                <a:effectLst/>
                <a:latin typeface="Calibri" pitchFamily="34" charset="0"/>
              </a:rPr>
              <a:t>Smernice - dopolnjen osnutek OPN</a:t>
            </a:r>
          </a:p>
          <a:p>
            <a:pPr marL="342900" indent="-342900" algn="ctr">
              <a:defRPr/>
            </a:pPr>
            <a:r>
              <a:rPr lang="sl-SI" b="1" dirty="0">
                <a:solidFill>
                  <a:srgbClr val="5DAFA7"/>
                </a:solidFill>
                <a:effectLst/>
                <a:latin typeface="Calibri" pitchFamily="34" charset="0"/>
              </a:rPr>
              <a:t>Okoljsko poročilo </a:t>
            </a:r>
          </a:p>
          <a:p>
            <a:pPr marL="342900" indent="-342900" algn="ctr">
              <a:defRPr/>
            </a:pPr>
            <a:endParaRPr lang="sl-SI" b="1" dirty="0">
              <a:solidFill>
                <a:srgbClr val="004459"/>
              </a:solidFill>
              <a:effectLst/>
              <a:latin typeface="Calibri" pitchFamily="34" charset="0"/>
            </a:endParaRPr>
          </a:p>
          <a:p>
            <a:pPr marL="342900" indent="-342900" algn="ctr">
              <a:defRPr/>
            </a:pPr>
            <a:r>
              <a:rPr lang="sl-SI" b="1" dirty="0">
                <a:solidFill>
                  <a:schemeClr val="accent5">
                    <a:lumMod val="75000"/>
                  </a:schemeClr>
                </a:solidFill>
                <a:effectLst/>
                <a:latin typeface="Calibri" pitchFamily="34" charset="0"/>
              </a:rPr>
              <a:t>Pridobitev mnenja k okoljskemu poročilu</a:t>
            </a:r>
          </a:p>
          <a:p>
            <a:pPr marL="342900" indent="-342900" algn="ctr">
              <a:defRPr/>
            </a:pPr>
            <a:r>
              <a:rPr lang="sl-SI" b="1" dirty="0">
                <a:effectLst/>
                <a:latin typeface="Calibri" pitchFamily="34" charset="0"/>
              </a:rPr>
              <a:t>Javna razgrnitev </a:t>
            </a:r>
            <a:r>
              <a:rPr lang="sl-SI" b="1" dirty="0" err="1">
                <a:effectLst/>
                <a:latin typeface="Calibri" pitchFamily="34" charset="0"/>
              </a:rPr>
              <a:t>dop</a:t>
            </a:r>
            <a:r>
              <a:rPr lang="sl-SI" b="1" dirty="0">
                <a:effectLst/>
                <a:latin typeface="Calibri" pitchFamily="34" charset="0"/>
              </a:rPr>
              <a:t>. osnutka OPN</a:t>
            </a:r>
          </a:p>
          <a:p>
            <a:pPr marL="342900" indent="-342900" algn="ctr">
              <a:defRPr/>
            </a:pPr>
            <a:endParaRPr lang="sl-SI" b="1" dirty="0">
              <a:solidFill>
                <a:srgbClr val="004459"/>
              </a:solidFill>
              <a:effectLst/>
              <a:latin typeface="Calibri" pitchFamily="34" charset="0"/>
            </a:endParaRPr>
          </a:p>
          <a:p>
            <a:pPr marL="342900" indent="-342900" algn="ctr">
              <a:defRPr/>
            </a:pPr>
            <a:r>
              <a:rPr lang="sl-SI" b="1" dirty="0">
                <a:effectLst/>
                <a:latin typeface="Calibri" pitchFamily="34" charset="0"/>
              </a:rPr>
              <a:t>Predlog OPN - mnenja</a:t>
            </a:r>
          </a:p>
          <a:p>
            <a:pPr marL="342900" indent="-342900" algn="ctr">
              <a:defRPr/>
            </a:pPr>
            <a:r>
              <a:rPr lang="sl-SI" b="1" dirty="0">
                <a:solidFill>
                  <a:schemeClr val="accent5">
                    <a:lumMod val="75000"/>
                  </a:schemeClr>
                </a:solidFill>
                <a:effectLst/>
                <a:latin typeface="Calibri" pitchFamily="34" charset="0"/>
              </a:rPr>
              <a:t>Odločitev o sprejemljivost vplivov (CPVO) – mnenja in odločba</a:t>
            </a:r>
          </a:p>
          <a:p>
            <a:pPr marL="342900" indent="-342900" algn="ctr">
              <a:defRPr/>
            </a:pPr>
            <a:endParaRPr lang="sl-SI" b="1" dirty="0">
              <a:solidFill>
                <a:srgbClr val="871A0F"/>
              </a:solidFill>
              <a:effectLst/>
              <a:latin typeface="Calibri" pitchFamily="34" charset="0"/>
            </a:endParaRPr>
          </a:p>
          <a:p>
            <a:pPr marL="342900" indent="-342900" algn="ctr">
              <a:defRPr/>
            </a:pPr>
            <a:r>
              <a:rPr lang="sl-SI" b="1" dirty="0">
                <a:effectLst/>
                <a:latin typeface="Calibri" pitchFamily="34" charset="0"/>
              </a:rPr>
              <a:t>Sprejem OPN</a:t>
            </a:r>
          </a:p>
        </p:txBody>
      </p:sp>
      <p:sp>
        <p:nvSpPr>
          <p:cNvPr id="2" name="Rectangle 1"/>
          <p:cNvSpPr/>
          <p:nvPr/>
        </p:nvSpPr>
        <p:spPr>
          <a:xfrm>
            <a:off x="203995" y="2823900"/>
            <a:ext cx="3990974" cy="528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Rectangle 1">
            <a:extLst>
              <a:ext uri="{FF2B5EF4-FFF2-40B4-BE49-F238E27FC236}">
                <a16:creationId xmlns:a16="http://schemas.microsoft.com/office/drawing/2014/main" id="{A4751C20-0BA4-4068-80CB-E7E8EE5F7F31}"/>
              </a:ext>
            </a:extLst>
          </p:cNvPr>
          <p:cNvSpPr/>
          <p:nvPr/>
        </p:nvSpPr>
        <p:spPr>
          <a:xfrm>
            <a:off x="6224154" y="2400300"/>
            <a:ext cx="2774373" cy="1382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072787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7" y="1537369"/>
            <a:ext cx="8095255"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POSTOPEK SPREJEMANJA</a:t>
            </a:r>
          </a:p>
          <a:p>
            <a:pPr fontAlgn="auto">
              <a:spcBef>
                <a:spcPct val="20000"/>
              </a:spcBef>
              <a:spcAft>
                <a:spcPts val="0"/>
              </a:spcAft>
              <a:defRPr/>
            </a:pPr>
            <a:r>
              <a:rPr lang="sl-SI" sz="2300" b="1" dirty="0">
                <a:solidFill>
                  <a:srgbClr val="7BA4DB"/>
                </a:solidFill>
                <a:latin typeface="Calibri"/>
                <a:cs typeface="Arial" pitchFamily="34" charset="0"/>
              </a:rPr>
              <a:t>TRENUTNA FAZA POSTOPKA – </a:t>
            </a:r>
          </a:p>
          <a:p>
            <a:pPr fontAlgn="auto">
              <a:spcBef>
                <a:spcPct val="20000"/>
              </a:spcBef>
              <a:spcAft>
                <a:spcPts val="0"/>
              </a:spcAft>
              <a:defRPr/>
            </a:pPr>
            <a:r>
              <a:rPr lang="sl-SI" sz="2300" b="1" dirty="0">
                <a:solidFill>
                  <a:srgbClr val="7BA4DB"/>
                </a:solidFill>
                <a:latin typeface="Calibri"/>
                <a:cs typeface="Arial" pitchFamily="34" charset="0"/>
              </a:rPr>
              <a:t>DOPOLNJEN OSNUTEK PRED JAVNO RAZGRNITVIJO</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6" name="Rectangle 5"/>
          <p:cNvSpPr/>
          <p:nvPr/>
        </p:nvSpPr>
        <p:spPr>
          <a:xfrm>
            <a:off x="802204" y="2944539"/>
            <a:ext cx="7120492" cy="2800767"/>
          </a:xfrm>
          <a:prstGeom prst="rect">
            <a:avLst/>
          </a:prstGeom>
        </p:spPr>
        <p:txBody>
          <a:bodyPr wrap="square">
            <a:spAutoFit/>
          </a:bodyPr>
          <a:lstStyle>
            <a:defPPr>
              <a:defRPr lang="sl-SI"/>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a:lstStyle>
          <a:p>
            <a:pPr marL="342900" indent="-342900">
              <a:buClrTx/>
              <a:buFont typeface="Wingdings" pitchFamily="2" charset="2"/>
              <a:buChar char="§"/>
              <a:defRPr/>
            </a:pPr>
            <a:r>
              <a:rPr lang="sl-SI" sz="1600" b="1" dirty="0">
                <a:solidFill>
                  <a:schemeClr val="accent4">
                    <a:lumMod val="10000"/>
                  </a:schemeClr>
                </a:solidFill>
                <a:latin typeface="+mn-lt"/>
              </a:rPr>
              <a:t>V izdelavi </a:t>
            </a:r>
            <a:r>
              <a:rPr lang="sl-SI" sz="1600" b="1" dirty="0" err="1">
                <a:solidFill>
                  <a:schemeClr val="accent4">
                    <a:lumMod val="10000"/>
                  </a:schemeClr>
                </a:solidFill>
                <a:latin typeface="+mn-lt"/>
              </a:rPr>
              <a:t>okoljsko</a:t>
            </a:r>
            <a:r>
              <a:rPr lang="sl-SI" sz="1600" b="1" dirty="0">
                <a:solidFill>
                  <a:schemeClr val="accent4">
                    <a:lumMod val="10000"/>
                  </a:schemeClr>
                </a:solidFill>
                <a:latin typeface="+mn-lt"/>
              </a:rPr>
              <a:t> poročilo in dodatek za naravo,</a:t>
            </a:r>
          </a:p>
          <a:p>
            <a:pPr marL="342900" indent="-342900">
              <a:buFont typeface="Wingdings" pitchFamily="2" charset="2"/>
              <a:buChar char="§"/>
              <a:defRPr/>
            </a:pPr>
            <a:r>
              <a:rPr lang="sl-SI" sz="1600" dirty="0" err="1">
                <a:solidFill>
                  <a:srgbClr val="8064A2">
                    <a:lumMod val="10000"/>
                  </a:srgbClr>
                </a:solidFill>
                <a:latin typeface="Calibri"/>
              </a:rPr>
              <a:t>Okoljsko</a:t>
            </a:r>
            <a:r>
              <a:rPr lang="sl-SI" sz="1600" dirty="0">
                <a:solidFill>
                  <a:srgbClr val="8064A2">
                    <a:lumMod val="10000"/>
                  </a:srgbClr>
                </a:solidFill>
                <a:latin typeface="Calibri"/>
              </a:rPr>
              <a:t> poročilo mora pridobiti </a:t>
            </a:r>
            <a:r>
              <a:rPr lang="sl-SI" sz="1600" b="1" dirty="0">
                <a:solidFill>
                  <a:srgbClr val="8064A2">
                    <a:lumMod val="10000"/>
                  </a:srgbClr>
                </a:solidFill>
                <a:latin typeface="Calibri"/>
              </a:rPr>
              <a:t>6 pozitivnih mnenj </a:t>
            </a:r>
            <a:r>
              <a:rPr lang="sl-SI" sz="1600" dirty="0">
                <a:solidFill>
                  <a:srgbClr val="8064A2">
                    <a:lumMod val="10000"/>
                  </a:srgbClr>
                </a:solidFill>
                <a:latin typeface="Calibri"/>
              </a:rPr>
              <a:t>(področja vod, narave, kulture, kmetijstva, gozdarstva in zdravja),</a:t>
            </a:r>
          </a:p>
          <a:p>
            <a:pPr marL="342900" indent="-342900">
              <a:buFont typeface="Wingdings" pitchFamily="2" charset="2"/>
              <a:buChar char="§"/>
              <a:defRPr/>
            </a:pPr>
            <a:r>
              <a:rPr lang="sl-SI" sz="1600" dirty="0">
                <a:solidFill>
                  <a:srgbClr val="8064A2">
                    <a:lumMod val="10000"/>
                  </a:srgbClr>
                </a:solidFill>
                <a:latin typeface="Calibri"/>
              </a:rPr>
              <a:t>v postopku pridobivanja mnenj se bo občina usklajevala, nekateri posegi bodo morali biti izvzeti ali prilagojeni z omilitvenimi ukrepi</a:t>
            </a:r>
          </a:p>
          <a:p>
            <a:pPr marL="342900" indent="-342900">
              <a:buFont typeface="Wingdings" pitchFamily="2" charset="2"/>
              <a:buChar char="§"/>
              <a:defRPr/>
            </a:pPr>
            <a:r>
              <a:rPr lang="sl-SI" sz="1600" dirty="0">
                <a:solidFill>
                  <a:srgbClr val="8064A2">
                    <a:lumMod val="10000"/>
                  </a:srgbClr>
                </a:solidFill>
                <a:latin typeface="Calibri"/>
              </a:rPr>
              <a:t>Uskladitev OPN in </a:t>
            </a:r>
            <a:r>
              <a:rPr lang="sl-SI" sz="1600" dirty="0" err="1">
                <a:solidFill>
                  <a:srgbClr val="8064A2">
                    <a:lumMod val="10000"/>
                  </a:srgbClr>
                </a:solidFill>
                <a:latin typeface="Calibri"/>
              </a:rPr>
              <a:t>okoljskega</a:t>
            </a:r>
            <a:r>
              <a:rPr lang="sl-SI" sz="1600" dirty="0">
                <a:solidFill>
                  <a:srgbClr val="8064A2">
                    <a:lumMod val="10000"/>
                  </a:srgbClr>
                </a:solidFill>
                <a:latin typeface="Calibri"/>
              </a:rPr>
              <a:t> poročila</a:t>
            </a:r>
          </a:p>
          <a:p>
            <a:pPr marL="342900" indent="-342900">
              <a:buFont typeface="Wingdings" pitchFamily="2" charset="2"/>
              <a:buChar char="§"/>
              <a:defRPr/>
            </a:pPr>
            <a:r>
              <a:rPr lang="sl-SI" sz="1600" dirty="0">
                <a:solidFill>
                  <a:srgbClr val="8064A2">
                    <a:lumMod val="10000"/>
                  </a:srgbClr>
                </a:solidFill>
                <a:latin typeface="Calibri"/>
              </a:rPr>
              <a:t>na podlagi pozitivnih mnenj občina pridobi </a:t>
            </a:r>
            <a:r>
              <a:rPr lang="sl-SI" sz="1600" b="1" dirty="0">
                <a:solidFill>
                  <a:srgbClr val="8064A2">
                    <a:lumMod val="10000"/>
                  </a:srgbClr>
                </a:solidFill>
                <a:latin typeface="Calibri"/>
              </a:rPr>
              <a:t>mnenje o ustreznosti OPN iz vidika vplivov na okolje </a:t>
            </a:r>
            <a:r>
              <a:rPr lang="sl-SI" sz="1600" dirty="0">
                <a:solidFill>
                  <a:srgbClr val="8064A2">
                    <a:lumMod val="10000"/>
                  </a:srgbClr>
                </a:solidFill>
                <a:latin typeface="Calibri"/>
              </a:rPr>
              <a:t>(Ministrstvo za okolje in prostor, sektor CPVO)</a:t>
            </a:r>
          </a:p>
          <a:p>
            <a:pPr marL="342900" indent="-342900">
              <a:buFont typeface="Wingdings" pitchFamily="2" charset="2"/>
              <a:buChar char="§"/>
              <a:defRPr/>
            </a:pPr>
            <a:r>
              <a:rPr lang="sl-SI" sz="1600" dirty="0">
                <a:solidFill>
                  <a:srgbClr val="8064A2">
                    <a:lumMod val="10000"/>
                  </a:srgbClr>
                </a:solidFill>
                <a:latin typeface="Calibri"/>
              </a:rPr>
              <a:t>sledi javna razgrnitev</a:t>
            </a:r>
          </a:p>
          <a:p>
            <a:pPr marL="342900" indent="-342900">
              <a:buClrTx/>
              <a:buFont typeface="Wingdings" pitchFamily="2" charset="2"/>
              <a:buChar char="§"/>
              <a:defRPr/>
            </a:pPr>
            <a:endParaRPr lang="sl-SI" sz="1600" dirty="0">
              <a:solidFill>
                <a:schemeClr val="accent4">
                  <a:lumMod val="10000"/>
                </a:schemeClr>
              </a:solidFill>
              <a:latin typeface="+mn-lt"/>
            </a:endParaRPr>
          </a:p>
          <a:p>
            <a:pPr>
              <a:buClrTx/>
              <a:defRPr/>
            </a:pPr>
            <a:endParaRPr lang="sl-SI" sz="1600" dirty="0">
              <a:solidFill>
                <a:schemeClr val="accent4">
                  <a:lumMod val="10000"/>
                </a:schemeClr>
              </a:solidFill>
              <a:latin typeface="+mn-lt"/>
            </a:endParaRPr>
          </a:p>
        </p:txBody>
      </p:sp>
    </p:spTree>
    <p:extLst>
      <p:ext uri="{BB962C8B-B14F-4D97-AF65-F5344CB8AC3E}">
        <p14:creationId xmlns:p14="http://schemas.microsoft.com/office/powerpoint/2010/main" val="2404249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6220438" cy="724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POSTOPEK SPREJEMANJA</a:t>
            </a:r>
          </a:p>
          <a:p>
            <a:pPr fontAlgn="auto">
              <a:spcBef>
                <a:spcPct val="20000"/>
              </a:spcBef>
              <a:spcAft>
                <a:spcPts val="0"/>
              </a:spcAft>
              <a:defRPr/>
            </a:pPr>
            <a:r>
              <a:rPr lang="sl-SI" sz="2300" b="1" dirty="0">
                <a:solidFill>
                  <a:srgbClr val="7BA4DB"/>
                </a:solidFill>
                <a:latin typeface="Calibri"/>
                <a:cs typeface="Arial" pitchFamily="34" charset="0"/>
              </a:rPr>
              <a:t>NADALJNJI POSTOPKI</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3" name="Rectangle 2"/>
          <p:cNvSpPr/>
          <p:nvPr/>
        </p:nvSpPr>
        <p:spPr>
          <a:xfrm>
            <a:off x="861458" y="2544396"/>
            <a:ext cx="7558642" cy="2308324"/>
          </a:xfrm>
          <a:prstGeom prst="rect">
            <a:avLst/>
          </a:prstGeom>
        </p:spPr>
        <p:txBody>
          <a:bodyPr wrap="square">
            <a:spAutoFit/>
          </a:bodyPr>
          <a:lstStyle/>
          <a:p>
            <a:pPr marL="342900" lvl="1" indent="-342900">
              <a:buClrTx/>
              <a:buFont typeface="Wingdings" pitchFamily="2" charset="2"/>
              <a:buChar char="§"/>
              <a:defRPr/>
            </a:pPr>
            <a:r>
              <a:rPr lang="sl-SI" sz="1600" b="1" dirty="0">
                <a:solidFill>
                  <a:schemeClr val="accent4">
                    <a:lumMod val="10000"/>
                  </a:schemeClr>
                </a:solidFill>
                <a:latin typeface="+mn-lt"/>
              </a:rPr>
              <a:t>javna razgrnitev in obravnava – začetek 2019</a:t>
            </a:r>
          </a:p>
          <a:p>
            <a:pPr marL="342900" lvl="1" indent="-342900">
              <a:buClrTx/>
              <a:buFont typeface="Wingdings" pitchFamily="2" charset="2"/>
              <a:buChar char="§"/>
              <a:defRPr/>
            </a:pPr>
            <a:r>
              <a:rPr lang="sl-SI" sz="1600" dirty="0">
                <a:solidFill>
                  <a:schemeClr val="accent4">
                    <a:lumMod val="10000"/>
                  </a:schemeClr>
                </a:solidFill>
                <a:latin typeface="+mn-lt"/>
              </a:rPr>
              <a:t>pripombe javnosti / priprava, obravnava in </a:t>
            </a:r>
            <a:r>
              <a:rPr lang="sl-SI" sz="1600" dirty="0" err="1">
                <a:solidFill>
                  <a:schemeClr val="accent4">
                    <a:lumMod val="10000"/>
                  </a:schemeClr>
                </a:solidFill>
                <a:latin typeface="+mn-lt"/>
              </a:rPr>
              <a:t>zavzem</a:t>
            </a:r>
            <a:r>
              <a:rPr lang="sl-SI" sz="1600" dirty="0">
                <a:solidFill>
                  <a:schemeClr val="accent4">
                    <a:lumMod val="10000"/>
                  </a:schemeClr>
                </a:solidFill>
                <a:latin typeface="+mn-lt"/>
              </a:rPr>
              <a:t> stališč do pripomb</a:t>
            </a:r>
          </a:p>
          <a:p>
            <a:pPr marL="342900" lvl="1" indent="-342900">
              <a:buClrTx/>
              <a:buFont typeface="Wingdings" pitchFamily="2" charset="2"/>
              <a:buChar char="§"/>
              <a:defRPr/>
            </a:pPr>
            <a:r>
              <a:rPr lang="sl-SI" sz="1600" dirty="0">
                <a:solidFill>
                  <a:schemeClr val="accent4">
                    <a:lumMod val="10000"/>
                  </a:schemeClr>
                </a:solidFill>
                <a:latin typeface="+mn-lt"/>
              </a:rPr>
              <a:t>dopolnitev OPN in OP s stališči / izdelava </a:t>
            </a:r>
            <a:r>
              <a:rPr lang="sl-SI" sz="1600" b="1" dirty="0">
                <a:solidFill>
                  <a:schemeClr val="accent4">
                    <a:lumMod val="10000"/>
                  </a:schemeClr>
                </a:solidFill>
                <a:latin typeface="+mn-lt"/>
              </a:rPr>
              <a:t>predloga</a:t>
            </a:r>
          </a:p>
          <a:p>
            <a:pPr marL="342900" lvl="1" indent="-342900">
              <a:buClrTx/>
              <a:buFont typeface="Wingdings" pitchFamily="2" charset="2"/>
              <a:buChar char="§"/>
              <a:defRPr/>
            </a:pPr>
            <a:r>
              <a:rPr lang="sl-SI" sz="1600" dirty="0">
                <a:solidFill>
                  <a:schemeClr val="accent4">
                    <a:lumMod val="10000"/>
                  </a:schemeClr>
                </a:solidFill>
                <a:latin typeface="+mn-lt"/>
              </a:rPr>
              <a:t>pridobivanje </a:t>
            </a:r>
            <a:r>
              <a:rPr lang="sl-SI" sz="1600" b="1" dirty="0">
                <a:solidFill>
                  <a:schemeClr val="accent4">
                    <a:lumMod val="10000"/>
                  </a:schemeClr>
                </a:solidFill>
                <a:latin typeface="+mn-lt"/>
              </a:rPr>
              <a:t>mnenj NUP</a:t>
            </a:r>
          </a:p>
          <a:p>
            <a:pPr marL="342900" lvl="1" indent="-342900">
              <a:buClrTx/>
              <a:buFont typeface="Wingdings" pitchFamily="2" charset="2"/>
              <a:buChar char="§"/>
              <a:defRPr/>
            </a:pPr>
            <a:r>
              <a:rPr lang="sl-SI" sz="1600" dirty="0">
                <a:solidFill>
                  <a:schemeClr val="accent4">
                    <a:lumMod val="10000"/>
                  </a:schemeClr>
                </a:solidFill>
                <a:latin typeface="+mn-lt"/>
              </a:rPr>
              <a:t>dopolnitve akta na podlagi mnenj oz izdelava </a:t>
            </a:r>
            <a:r>
              <a:rPr lang="sl-SI" sz="1600" b="1" dirty="0">
                <a:solidFill>
                  <a:schemeClr val="accent4">
                    <a:lumMod val="10000"/>
                  </a:schemeClr>
                </a:solidFill>
                <a:latin typeface="+mn-lt"/>
              </a:rPr>
              <a:t>usklajenega predloga</a:t>
            </a:r>
          </a:p>
          <a:p>
            <a:pPr marL="342900" lvl="1" indent="-342900">
              <a:buClrTx/>
              <a:buFont typeface="Wingdings" pitchFamily="2" charset="2"/>
              <a:buChar char="§"/>
              <a:defRPr/>
            </a:pPr>
            <a:r>
              <a:rPr lang="sl-SI" sz="1600" dirty="0">
                <a:solidFill>
                  <a:schemeClr val="accent4">
                    <a:lumMod val="10000"/>
                  </a:schemeClr>
                </a:solidFill>
                <a:latin typeface="+mn-lt"/>
              </a:rPr>
              <a:t>istočasno se pristojna ministrstva z mnenjem opredelijo o sprejemljivosti vplivov  plana na okolje </a:t>
            </a:r>
            <a:r>
              <a:rPr lang="sl-SI" sz="1600" dirty="0">
                <a:solidFill>
                  <a:schemeClr val="accent4">
                    <a:lumMod val="10000"/>
                  </a:schemeClr>
                </a:solidFill>
                <a:latin typeface="+mn-lt"/>
                <a:sym typeface="Wingdings"/>
              </a:rPr>
              <a:t></a:t>
            </a:r>
            <a:r>
              <a:rPr lang="sl-SI" sz="1600" dirty="0">
                <a:solidFill>
                  <a:schemeClr val="accent4">
                    <a:lumMod val="10000"/>
                  </a:schemeClr>
                </a:solidFill>
                <a:latin typeface="+mn-lt"/>
              </a:rPr>
              <a:t> dopolnitve akta na podlagi mnenj </a:t>
            </a:r>
            <a:r>
              <a:rPr lang="sl-SI" sz="1600" dirty="0">
                <a:solidFill>
                  <a:schemeClr val="accent4">
                    <a:lumMod val="10000"/>
                  </a:schemeClr>
                </a:solidFill>
                <a:latin typeface="+mn-lt"/>
                <a:sym typeface="Wingdings"/>
              </a:rPr>
              <a:t> </a:t>
            </a:r>
            <a:r>
              <a:rPr lang="sl-SI" sz="1600" dirty="0">
                <a:solidFill>
                  <a:schemeClr val="accent4">
                    <a:lumMod val="10000"/>
                  </a:schemeClr>
                </a:solidFill>
                <a:latin typeface="+mn-lt"/>
              </a:rPr>
              <a:t>ministrstvo izda </a:t>
            </a:r>
            <a:r>
              <a:rPr lang="sl-SI" sz="1600" b="1" dirty="0">
                <a:solidFill>
                  <a:schemeClr val="accent4">
                    <a:lumMod val="10000"/>
                  </a:schemeClr>
                </a:solidFill>
                <a:latin typeface="+mn-lt"/>
              </a:rPr>
              <a:t>odločbo o sprejemljivosti OPN</a:t>
            </a:r>
          </a:p>
          <a:p>
            <a:pPr marL="342900" lvl="1" indent="-342900">
              <a:buClrTx/>
              <a:buFont typeface="Wingdings" pitchFamily="2" charset="2"/>
              <a:buChar char="§"/>
              <a:defRPr/>
            </a:pPr>
            <a:r>
              <a:rPr lang="sl-SI" sz="1600" b="1" dirty="0">
                <a:solidFill>
                  <a:schemeClr val="accent4">
                    <a:lumMod val="10000"/>
                  </a:schemeClr>
                </a:solidFill>
                <a:latin typeface="+mn-lt"/>
              </a:rPr>
              <a:t>sprejem OPN na občinskem svetu – prva polovica 2020</a:t>
            </a:r>
          </a:p>
        </p:txBody>
      </p:sp>
    </p:spTree>
    <p:extLst>
      <p:ext uri="{BB962C8B-B14F-4D97-AF65-F5344CB8AC3E}">
        <p14:creationId xmlns:p14="http://schemas.microsoft.com/office/powerpoint/2010/main" val="1617627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5516"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IZVEDBENI DEL OPN</a:t>
            </a:r>
          </a:p>
          <a:p>
            <a:pPr fontAlgn="auto">
              <a:spcBef>
                <a:spcPct val="20000"/>
              </a:spcBef>
              <a:spcAft>
                <a:spcPts val="0"/>
              </a:spcAft>
              <a:defRPr/>
            </a:pPr>
            <a:r>
              <a:rPr lang="sl-SI" sz="2000" b="1" dirty="0">
                <a:solidFill>
                  <a:srgbClr val="7BA4DB"/>
                </a:solidFill>
                <a:latin typeface="Calibri"/>
                <a:cs typeface="Arial" pitchFamily="34" charset="0"/>
              </a:rPr>
              <a:t>ZARADI OBSEŽNOSTI IN KOMPLEKSNOSTI OPN, KI GA PRIPRAVI STROKA, JE PO ZAKONU POTREBEN </a:t>
            </a:r>
            <a:r>
              <a:rPr lang="sl-SI" sz="2300" b="1" dirty="0">
                <a:solidFill>
                  <a:srgbClr val="7BA4DB"/>
                </a:solidFill>
                <a:latin typeface="Calibri"/>
                <a:cs typeface="Arial" pitchFamily="34" charset="0"/>
              </a:rPr>
              <a:t>KONSENZ:</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0" name="Content Placeholder 2"/>
          <p:cNvSpPr txBox="1">
            <a:spLocks/>
          </p:cNvSpPr>
          <p:nvPr/>
        </p:nvSpPr>
        <p:spPr>
          <a:xfrm>
            <a:off x="861458" y="2852460"/>
            <a:ext cx="7980362" cy="20875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rgbClr val="7BA4DB"/>
              </a:buClr>
              <a:buFont typeface="Wingdings" pitchFamily="2" charset="2"/>
              <a:buChar char="§"/>
            </a:pPr>
            <a:r>
              <a:rPr lang="sl-SI" altLang="sl-SI" sz="1400" dirty="0"/>
              <a:t>stroke</a:t>
            </a:r>
          </a:p>
          <a:p>
            <a:pPr eaLnBrk="1" hangingPunct="1">
              <a:buClr>
                <a:srgbClr val="7BA4DB"/>
              </a:buClr>
              <a:buFont typeface="Wingdings" pitchFamily="2" charset="2"/>
              <a:buChar char="§"/>
            </a:pPr>
            <a:r>
              <a:rPr lang="sl-SI" altLang="sl-SI" sz="1400" dirty="0"/>
              <a:t>nosilcev urejanja prostora</a:t>
            </a:r>
          </a:p>
          <a:p>
            <a:pPr lvl="1" eaLnBrk="1" hangingPunct="1">
              <a:buClr>
                <a:srgbClr val="7BA4DB"/>
              </a:buClr>
              <a:buFont typeface="Wingdings" pitchFamily="2" charset="2"/>
              <a:buChar char="§"/>
            </a:pPr>
            <a:r>
              <a:rPr lang="sl-SI" altLang="sl-SI" sz="1000" dirty="0"/>
              <a:t>mnenja na OPN, </a:t>
            </a:r>
          </a:p>
          <a:p>
            <a:pPr lvl="1" eaLnBrk="1" hangingPunct="1">
              <a:buClr>
                <a:srgbClr val="7BA4DB"/>
              </a:buClr>
              <a:buFont typeface="Wingdings" pitchFamily="2" charset="2"/>
              <a:buChar char="§"/>
            </a:pPr>
            <a:r>
              <a:rPr lang="sl-SI" altLang="sl-SI" sz="1000" dirty="0"/>
              <a:t>mnenja na CPVO,</a:t>
            </a:r>
          </a:p>
          <a:p>
            <a:pPr eaLnBrk="1" hangingPunct="1">
              <a:buClr>
                <a:srgbClr val="7BA4DB"/>
              </a:buClr>
              <a:buFont typeface="Wingdings" pitchFamily="2" charset="2"/>
              <a:buChar char="§"/>
            </a:pPr>
            <a:r>
              <a:rPr lang="sl-SI" altLang="sl-SI" sz="1400" dirty="0"/>
              <a:t>javnosti</a:t>
            </a:r>
          </a:p>
          <a:p>
            <a:pPr lvl="1" eaLnBrk="1" hangingPunct="1">
              <a:buClr>
                <a:srgbClr val="7BA4DB"/>
              </a:buClr>
              <a:buFont typeface="Wingdings" pitchFamily="2" charset="2"/>
              <a:buChar char="§"/>
            </a:pPr>
            <a:r>
              <a:rPr lang="sl-SI" altLang="sl-SI" sz="1000" dirty="0"/>
              <a:t>skozi javno razgrnitev in javne obravnave,</a:t>
            </a:r>
          </a:p>
          <a:p>
            <a:pPr eaLnBrk="1" hangingPunct="1">
              <a:buClr>
                <a:srgbClr val="7BA4DB"/>
              </a:buClr>
              <a:buFont typeface="Wingdings" pitchFamily="2" charset="2"/>
              <a:buChar char="§"/>
            </a:pPr>
            <a:r>
              <a:rPr lang="sl-SI" altLang="sl-SI" sz="1400" dirty="0"/>
              <a:t>politike</a:t>
            </a:r>
          </a:p>
          <a:p>
            <a:pPr lvl="1" eaLnBrk="1" hangingPunct="1">
              <a:buClr>
                <a:srgbClr val="7BA4DB"/>
              </a:buClr>
              <a:buFont typeface="Wingdings" pitchFamily="2" charset="2"/>
              <a:buChar char="§"/>
            </a:pPr>
            <a:r>
              <a:rPr lang="sl-SI" altLang="sl-SI" sz="1000" dirty="0"/>
              <a:t>sprejema ga občinski svet z občinskim odlokom. </a:t>
            </a:r>
          </a:p>
        </p:txBody>
      </p:sp>
      <p:pic>
        <p:nvPicPr>
          <p:cNvPr id="4098" name="Picture 2" descr="6">
            <a:extLst>
              <a:ext uri="{FF2B5EF4-FFF2-40B4-BE49-F238E27FC236}">
                <a16:creationId xmlns:a16="http://schemas.microsoft.com/office/drawing/2014/main" id="{F680AC98-0BBF-4DD9-B395-1FA93AC8F3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4580" y="2892522"/>
            <a:ext cx="2973904" cy="396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417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Lena\My Documents\Locus word\Locus_znak in logotip_RGB.jpg"/>
          <p:cNvPicPr>
            <a:picLocks noChangeAspect="1" noChangeArrowheads="1"/>
          </p:cNvPicPr>
          <p:nvPr/>
        </p:nvPicPr>
        <p:blipFill>
          <a:blip r:embed="rId3" cstate="print"/>
          <a:srcRect t="15475" r="8560" b="16547"/>
          <a:stretch>
            <a:fillRect/>
          </a:stretch>
        </p:blipFill>
        <p:spPr bwMode="auto">
          <a:xfrm>
            <a:off x="812800" y="5140569"/>
            <a:ext cx="1767840" cy="612618"/>
          </a:xfrm>
          <a:prstGeom prst="rect">
            <a:avLst/>
          </a:prstGeom>
          <a:noFill/>
          <a:ln>
            <a:noFill/>
          </a:ln>
        </p:spPr>
      </p:pic>
      <p:sp>
        <p:nvSpPr>
          <p:cNvPr id="7" name="Rectangle 6"/>
          <p:cNvSpPr/>
          <p:nvPr/>
        </p:nvSpPr>
        <p:spPr>
          <a:xfrm>
            <a:off x="1589864" y="5795481"/>
            <a:ext cx="5822031" cy="486352"/>
          </a:xfrm>
          <a:prstGeom prst="rect">
            <a:avLst/>
          </a:prstGeom>
        </p:spPr>
        <p:txBody>
          <a:bodyPr wrap="square">
            <a:spAutoFit/>
          </a:bodyPr>
          <a:lstStyle/>
          <a:p>
            <a:pPr lvl="0" fontAlgn="auto">
              <a:lnSpc>
                <a:spcPct val="150000"/>
              </a:lnSpc>
              <a:spcBef>
                <a:spcPts val="0"/>
              </a:spcBef>
              <a:spcAft>
                <a:spcPts val="0"/>
              </a:spcAft>
            </a:pPr>
            <a:r>
              <a:rPr lang="sl-SI" sz="900">
                <a:solidFill>
                  <a:srgbClr val="000000"/>
                </a:solidFill>
                <a:latin typeface="Calibri"/>
                <a:ea typeface="Times New Roman"/>
                <a:cs typeface="Times New Roman"/>
              </a:rPr>
              <a:t>LOCUS prostorske informacijske rešitve d.o.o.</a:t>
            </a:r>
          </a:p>
          <a:p>
            <a:pPr lvl="0" fontAlgn="auto">
              <a:lnSpc>
                <a:spcPct val="150000"/>
              </a:lnSpc>
              <a:spcBef>
                <a:spcPts val="0"/>
              </a:spcBef>
              <a:spcAft>
                <a:spcPts val="0"/>
              </a:spcAft>
            </a:pPr>
            <a:r>
              <a:rPr lang="sl-SI" sz="900">
                <a:solidFill>
                  <a:srgbClr val="000000"/>
                </a:solidFill>
                <a:latin typeface="Calibri"/>
                <a:ea typeface="Times New Roman"/>
                <a:cs typeface="Times New Roman"/>
              </a:rPr>
              <a:t>Ljubljanska cesta 76 </a:t>
            </a:r>
            <a:r>
              <a:rPr lang="sl-SI" sz="900" b="1">
                <a:solidFill>
                  <a:srgbClr val="7BA4DB"/>
                </a:solidFill>
                <a:latin typeface="Calibri"/>
                <a:ea typeface="Times New Roman"/>
                <a:cs typeface="Times New Roman"/>
              </a:rPr>
              <a:t>I</a:t>
            </a:r>
            <a:r>
              <a:rPr lang="sl-SI" sz="900">
                <a:solidFill>
                  <a:srgbClr val="000000"/>
                </a:solidFill>
                <a:latin typeface="Calibri"/>
                <a:ea typeface="Times New Roman"/>
                <a:cs typeface="Times New Roman"/>
              </a:rPr>
              <a:t> 1230 Domžale</a:t>
            </a:r>
          </a:p>
        </p:txBody>
      </p:sp>
      <p:pic>
        <p:nvPicPr>
          <p:cNvPr id="8" name="Picture 7" descr="Locus_tekstura_RGB.jpg"/>
          <p:cNvPicPr>
            <a:picLocks noChangeAspect="1"/>
          </p:cNvPicPr>
          <p:nvPr/>
        </p:nvPicPr>
        <p:blipFill>
          <a:blip r:embed="rId4" cstate="print">
            <a:grayscl/>
            <a:lum bright="3000"/>
          </a:blip>
          <a:srcRect t="25090"/>
          <a:stretch>
            <a:fillRect/>
          </a:stretch>
        </p:blipFill>
        <p:spPr>
          <a:xfrm>
            <a:off x="0" y="0"/>
            <a:ext cx="9144000" cy="30747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sp>
        <p:nvSpPr>
          <p:cNvPr id="9" name="Rectangle 2"/>
          <p:cNvSpPr txBox="1">
            <a:spLocks noChangeArrowheads="1"/>
          </p:cNvSpPr>
          <p:nvPr/>
        </p:nvSpPr>
        <p:spPr bwMode="auto">
          <a:xfrm>
            <a:off x="861458" y="1537369"/>
            <a:ext cx="7349092" cy="9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NADREJENI PROSTORSKI AKTI </a:t>
            </a:r>
          </a:p>
          <a:p>
            <a:pPr fontAlgn="auto">
              <a:spcBef>
                <a:spcPct val="20000"/>
              </a:spcBef>
              <a:spcAft>
                <a:spcPts val="0"/>
              </a:spcAft>
              <a:defRPr/>
            </a:pPr>
            <a:endParaRPr lang="sl-SI" sz="2300" b="1" dirty="0">
              <a:solidFill>
                <a:srgbClr val="7BA4DB"/>
              </a:solidFill>
              <a:latin typeface="Calibri"/>
              <a:cs typeface="Arial" pitchFamily="34" charset="0"/>
            </a:endParaRP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3" name="Content Placeholder 2"/>
          <p:cNvSpPr txBox="1">
            <a:spLocks/>
          </p:cNvSpPr>
          <p:nvPr/>
        </p:nvSpPr>
        <p:spPr>
          <a:xfrm>
            <a:off x="861458" y="2543175"/>
            <a:ext cx="4321175" cy="400648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 typeface="Wingdings" pitchFamily="2" charset="2"/>
              <a:buChar char="§"/>
              <a:defRPr/>
            </a:pPr>
            <a:endParaRPr lang="sl-SI" sz="1400" dirty="0"/>
          </a:p>
          <a:p>
            <a:pPr eaLnBrk="1" hangingPunct="1">
              <a:lnSpc>
                <a:spcPct val="90000"/>
              </a:lnSpc>
              <a:buFont typeface="Wingdings" pitchFamily="2" charset="2"/>
              <a:buChar char="§"/>
              <a:defRPr/>
            </a:pPr>
            <a:endParaRPr lang="sl-SI" sz="1400" dirty="0"/>
          </a:p>
        </p:txBody>
      </p:sp>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027526"/>
            <a:ext cx="2953110" cy="1830474"/>
          </a:xfrm>
          <a:prstGeom prst="rect">
            <a:avLst/>
          </a:prstGeom>
          <a:noFill/>
          <a:ln>
            <a:noFill/>
          </a:ln>
        </p:spPr>
      </p:pic>
      <p:sp>
        <p:nvSpPr>
          <p:cNvPr id="11" name="Content Placeholder 2"/>
          <p:cNvSpPr txBox="1">
            <a:spLocks/>
          </p:cNvSpPr>
          <p:nvPr/>
        </p:nvSpPr>
        <p:spPr>
          <a:xfrm>
            <a:off x="893281" y="2695575"/>
            <a:ext cx="4743848" cy="400648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rgbClr val="7BA4DB"/>
              </a:buClr>
              <a:buFont typeface="Wingdings" pitchFamily="2" charset="2"/>
              <a:buChar char="§"/>
              <a:defRPr/>
            </a:pPr>
            <a:endParaRPr lang="sl-SI" sz="1400" dirty="0"/>
          </a:p>
          <a:p>
            <a:pPr eaLnBrk="1" hangingPunct="1">
              <a:buClr>
                <a:srgbClr val="7BA4DB"/>
              </a:buClr>
              <a:buFont typeface="Wingdings" pitchFamily="2" charset="2"/>
              <a:buChar char="§"/>
              <a:defRPr/>
            </a:pPr>
            <a:r>
              <a:rPr lang="sl-SI" sz="1400" dirty="0"/>
              <a:t>Strategija prostorskega razvoja RS</a:t>
            </a:r>
          </a:p>
          <a:p>
            <a:pPr eaLnBrk="1" hangingPunct="1">
              <a:buClr>
                <a:srgbClr val="7BA4DB"/>
              </a:buClr>
              <a:buFont typeface="Wingdings" pitchFamily="2" charset="2"/>
              <a:buChar char="§"/>
              <a:defRPr/>
            </a:pPr>
            <a:r>
              <a:rPr lang="sl-SI" sz="1400" dirty="0"/>
              <a:t>DPA (za ceste in plinovod)</a:t>
            </a:r>
          </a:p>
          <a:p>
            <a:pPr eaLnBrk="1" hangingPunct="1">
              <a:buClr>
                <a:srgbClr val="7BA4DB"/>
              </a:buClr>
              <a:buFont typeface="Wingdings" pitchFamily="2" charset="2"/>
              <a:buChar char="§"/>
              <a:defRPr/>
            </a:pPr>
            <a:r>
              <a:rPr lang="sl-SI" sz="1400" dirty="0"/>
              <a:t>Regijski prostorski načrti</a:t>
            </a:r>
          </a:p>
        </p:txBody>
      </p:sp>
      <p:pic>
        <p:nvPicPr>
          <p:cNvPr id="410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6167" y="5009577"/>
            <a:ext cx="2497833" cy="181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ka 2">
            <a:extLst>
              <a:ext uri="{FF2B5EF4-FFF2-40B4-BE49-F238E27FC236}">
                <a16:creationId xmlns:a16="http://schemas.microsoft.com/office/drawing/2014/main" id="{E037C723-B767-45E4-AAD5-6287365E8D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4420" y="4988085"/>
            <a:ext cx="2371494" cy="1866371"/>
          </a:xfrm>
          <a:prstGeom prst="rect">
            <a:avLst/>
          </a:prstGeom>
        </p:spPr>
      </p:pic>
    </p:spTree>
    <p:extLst>
      <p:ext uri="{BB962C8B-B14F-4D97-AF65-F5344CB8AC3E}">
        <p14:creationId xmlns:p14="http://schemas.microsoft.com/office/powerpoint/2010/main" val="242106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0"/>
            <a:ext cx="9144000" cy="3074739"/>
          </a:xfrm>
          <a:prstGeom prst="rect">
            <a:avLst/>
          </a:prstGeom>
        </p:spPr>
      </p:pic>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pic>
        <p:nvPicPr>
          <p:cNvPr id="10" name="Slika 9">
            <a:extLst>
              <a:ext uri="{FF2B5EF4-FFF2-40B4-BE49-F238E27FC236}">
                <a16:creationId xmlns:a16="http://schemas.microsoft.com/office/drawing/2014/main" id="{6A33801A-4DD9-4055-9163-64B7F482E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4" t="527" r="25582" b="-1"/>
          <a:stretch/>
        </p:blipFill>
        <p:spPr>
          <a:xfrm>
            <a:off x="5079577" y="1651668"/>
            <a:ext cx="3995125" cy="5084412"/>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VAROVANJA IN OMEJITVE</a:t>
            </a:r>
            <a:r>
              <a:rPr lang="sl-SI" sz="2300" b="1" i="1" dirty="0">
                <a:solidFill>
                  <a:srgbClr val="7BA4DB"/>
                </a:solidFill>
                <a:latin typeface="Calibri"/>
                <a:cs typeface="Arial" pitchFamily="34" charset="0"/>
              </a:rPr>
              <a:t> – </a:t>
            </a:r>
          </a:p>
        </p:txBody>
      </p:sp>
    </p:spTree>
    <p:extLst>
      <p:ext uri="{BB962C8B-B14F-4D97-AF65-F5344CB8AC3E}">
        <p14:creationId xmlns:p14="http://schemas.microsoft.com/office/powerpoint/2010/main" val="395085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0" y="1"/>
            <a:ext cx="9144000" cy="2522136"/>
          </a:xfrm>
          <a:prstGeom prst="rect">
            <a:avLst/>
          </a:prstGeom>
        </p:spPr>
      </p:pic>
      <p:sp>
        <p:nvSpPr>
          <p:cNvPr id="9" name="Rectangle 2"/>
          <p:cNvSpPr txBox="1">
            <a:spLocks noChangeArrowheads="1"/>
          </p:cNvSpPr>
          <p:nvPr/>
        </p:nvSpPr>
        <p:spPr bwMode="auto">
          <a:xfrm>
            <a:off x="861458" y="1537368"/>
            <a:ext cx="4045563"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NEZAZIDANA STAVBNA ZEMLJIŠČA</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0" name="TextBox 9"/>
          <p:cNvSpPr txBox="1"/>
          <p:nvPr/>
        </p:nvSpPr>
        <p:spPr>
          <a:xfrm>
            <a:off x="955674" y="3348565"/>
            <a:ext cx="4219441" cy="584775"/>
          </a:xfrm>
          <a:prstGeom prst="rect">
            <a:avLst/>
          </a:prstGeom>
          <a:noFill/>
        </p:spPr>
        <p:txBody>
          <a:bodyPr wrap="square" rtlCol="0">
            <a:spAutoFit/>
          </a:bodyPr>
          <a:lstStyle/>
          <a:p>
            <a:r>
              <a:rPr lang="sl-SI" sz="1600" dirty="0">
                <a:latin typeface="+mj-lt"/>
              </a:rPr>
              <a:t>90 ha – obstoječa nezazidana stavbna zemljišča brez površin cest in zelenih površin</a:t>
            </a:r>
          </a:p>
        </p:txBody>
      </p:sp>
      <p:pic>
        <p:nvPicPr>
          <p:cNvPr id="4" name="Slika 3">
            <a:extLst>
              <a:ext uri="{FF2B5EF4-FFF2-40B4-BE49-F238E27FC236}">
                <a16:creationId xmlns:a16="http://schemas.microsoft.com/office/drawing/2014/main" id="{B4910092-C4FF-45AE-90C6-4F5511EB25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91" t="2155" r="32447" b="3369"/>
          <a:stretch/>
        </p:blipFill>
        <p:spPr>
          <a:xfrm>
            <a:off x="4979013" y="1537368"/>
            <a:ext cx="4092995" cy="5291847"/>
          </a:xfrm>
          <a:prstGeom prst="rect">
            <a:avLst/>
          </a:prstGeom>
        </p:spPr>
      </p:pic>
    </p:spTree>
    <p:extLst>
      <p:ext uri="{BB962C8B-B14F-4D97-AF65-F5344CB8AC3E}">
        <p14:creationId xmlns:p14="http://schemas.microsoft.com/office/powerpoint/2010/main" val="243113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6812"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000" b="1" i="0" u="none" strike="noStrike" kern="1200" cap="none" spc="0" normalizeH="0" baseline="0" noProof="0" dirty="0">
                <a:ln>
                  <a:noFill/>
                </a:ln>
                <a:solidFill>
                  <a:srgbClr val="7BA4DB"/>
                </a:solidFill>
                <a:effectLst/>
                <a:uLnTx/>
                <a:uFillTx/>
                <a:latin typeface="Calibri"/>
                <a:ea typeface="+mn-ea"/>
                <a:cs typeface="Arial" pitchFamily="34" charset="0"/>
              </a:rPr>
              <a:t>IZHODIŠČA IN PODLAGE ZA PRIPRAVO OPN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l-SI" sz="2300" b="1" i="0" u="none" strike="noStrike" kern="1200" cap="none" spc="0" normalizeH="0" baseline="0" noProof="0" dirty="0">
                <a:ln>
                  <a:noFill/>
                </a:ln>
                <a:solidFill>
                  <a:srgbClr val="7BA4DB"/>
                </a:solidFill>
                <a:effectLst/>
                <a:uLnTx/>
                <a:uFillTx/>
                <a:latin typeface="Calibri"/>
                <a:ea typeface="+mn-ea"/>
                <a:cs typeface="Arial" pitchFamily="34" charset="0"/>
              </a:rPr>
              <a:t>URBANISTIČNI NAČRT IZOLA</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1" name="Content Placeholder 2"/>
          <p:cNvSpPr txBox="1">
            <a:spLocks/>
          </p:cNvSpPr>
          <p:nvPr/>
        </p:nvSpPr>
        <p:spPr>
          <a:xfrm>
            <a:off x="915613" y="2691901"/>
            <a:ext cx="4968875" cy="81860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ct val="20000"/>
              </a:spcBef>
              <a:spcAft>
                <a:spcPct val="0"/>
              </a:spcAft>
              <a:buClr>
                <a:srgbClr val="7BA4DB"/>
              </a:buClr>
              <a:buSzTx/>
              <a:buFont typeface="Wingdings" pitchFamily="2" charset="2"/>
              <a:buChar char="§"/>
              <a:tabLst/>
              <a:defRPr/>
            </a:pPr>
            <a:endParaRPr kumimoji="0" lang="sl-SI" altLang="sl-SI"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Slika 6">
            <a:extLst>
              <a:ext uri="{FF2B5EF4-FFF2-40B4-BE49-F238E27FC236}">
                <a16:creationId xmlns:a16="http://schemas.microsoft.com/office/drawing/2014/main" id="{8B2A66EB-019F-43DE-924F-CE9A20560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374" y="2620442"/>
            <a:ext cx="5992238" cy="4237558"/>
          </a:xfrm>
          <a:prstGeom prst="rect">
            <a:avLst/>
          </a:prstGeom>
        </p:spPr>
      </p:pic>
    </p:spTree>
    <p:extLst>
      <p:ext uri="{BB962C8B-B14F-4D97-AF65-F5344CB8AC3E}">
        <p14:creationId xmlns:p14="http://schemas.microsoft.com/office/powerpoint/2010/main" val="61745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cus_tekstura_RGB.jpg"/>
          <p:cNvPicPr>
            <a:picLocks noChangeAspect="1"/>
          </p:cNvPicPr>
          <p:nvPr/>
        </p:nvPicPr>
        <p:blipFill>
          <a:blip r:embed="rId3" cstate="print">
            <a:grayscl/>
            <a:lum bright="5000"/>
          </a:blip>
          <a:srcRect t="25090"/>
          <a:stretch>
            <a:fillRect/>
          </a:stretch>
        </p:blipFill>
        <p:spPr>
          <a:xfrm>
            <a:off x="-6812" y="-357189"/>
            <a:ext cx="9144000" cy="3074739"/>
          </a:xfrm>
          <a:prstGeom prst="rect">
            <a:avLst/>
          </a:prstGeom>
        </p:spPr>
      </p:pic>
      <p:sp>
        <p:nvSpPr>
          <p:cNvPr id="9" name="Rectangle 2"/>
          <p:cNvSpPr txBox="1">
            <a:spLocks noChangeArrowheads="1"/>
          </p:cNvSpPr>
          <p:nvPr/>
        </p:nvSpPr>
        <p:spPr bwMode="auto">
          <a:xfrm>
            <a:off x="861458" y="1537368"/>
            <a:ext cx="7349092" cy="12058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fontAlgn="auto">
              <a:spcBef>
                <a:spcPct val="20000"/>
              </a:spcBef>
              <a:spcAft>
                <a:spcPts val="0"/>
              </a:spcAft>
              <a:defRPr/>
            </a:pPr>
            <a:r>
              <a:rPr lang="sl-SI" sz="2000" b="1" dirty="0">
                <a:solidFill>
                  <a:srgbClr val="7BA4DB"/>
                </a:solidFill>
                <a:latin typeface="Calibri"/>
                <a:cs typeface="Arial" pitchFamily="34" charset="0"/>
              </a:rPr>
              <a:t>IZHODIŠČA IN PODLAGE ZA PRIPRAVO OPN</a:t>
            </a:r>
          </a:p>
          <a:p>
            <a:pPr fontAlgn="auto">
              <a:spcBef>
                <a:spcPct val="20000"/>
              </a:spcBef>
              <a:spcAft>
                <a:spcPts val="0"/>
              </a:spcAft>
              <a:defRPr/>
            </a:pPr>
            <a:r>
              <a:rPr lang="sl-SI" sz="2300" b="1" dirty="0">
                <a:solidFill>
                  <a:srgbClr val="7BA4DB"/>
                </a:solidFill>
                <a:latin typeface="Calibri"/>
                <a:cs typeface="Arial" pitchFamily="34" charset="0"/>
              </a:rPr>
              <a:t>URBANISTIČNA NAČRTA MALIJA IN KORTE</a:t>
            </a:r>
          </a:p>
        </p:txBody>
      </p:sp>
      <p:pic>
        <p:nvPicPr>
          <p:cNvPr id="18" name="Picture 2" descr="C:\Documents and Settings\Lena\My Documents\Locus word\Locus_znak in logotip_RGB.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312644" y="269836"/>
            <a:ext cx="1458781" cy="680765"/>
          </a:xfrm>
          <a:prstGeom prst="rect">
            <a:avLst/>
          </a:prstGeom>
          <a:noFill/>
          <a:ln>
            <a:noFill/>
          </a:ln>
        </p:spPr>
      </p:pic>
      <p:sp>
        <p:nvSpPr>
          <p:cNvPr id="11" name="Content Placeholder 2"/>
          <p:cNvSpPr txBox="1">
            <a:spLocks/>
          </p:cNvSpPr>
          <p:nvPr/>
        </p:nvSpPr>
        <p:spPr>
          <a:xfrm>
            <a:off x="915613" y="2691901"/>
            <a:ext cx="4968875" cy="81860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
                <a:srgbClr val="7BA4DB"/>
              </a:buClr>
              <a:buFont typeface="Wingdings" pitchFamily="2" charset="2"/>
              <a:buChar char="§"/>
            </a:pPr>
            <a:endParaRPr lang="sl-SI" altLang="sl-SI" sz="1400" dirty="0"/>
          </a:p>
        </p:txBody>
      </p:sp>
      <p:pic>
        <p:nvPicPr>
          <p:cNvPr id="3" name="Slika 2">
            <a:extLst>
              <a:ext uri="{FF2B5EF4-FFF2-40B4-BE49-F238E27FC236}">
                <a16:creationId xmlns:a16="http://schemas.microsoft.com/office/drawing/2014/main" id="{AFD89830-4B40-4B39-9BCC-14EC81D9F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564" y="3429000"/>
            <a:ext cx="4774922" cy="3375176"/>
          </a:xfrm>
          <a:prstGeom prst="rect">
            <a:avLst/>
          </a:prstGeom>
        </p:spPr>
      </p:pic>
      <p:pic>
        <p:nvPicPr>
          <p:cNvPr id="5" name="Slika 4">
            <a:extLst>
              <a:ext uri="{FF2B5EF4-FFF2-40B4-BE49-F238E27FC236}">
                <a16:creationId xmlns:a16="http://schemas.microsoft.com/office/drawing/2014/main" id="{BA8DBAA8-3F38-43F9-AFE0-033C12B422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649" y="2334638"/>
            <a:ext cx="3159314" cy="4469538"/>
          </a:xfrm>
          <a:prstGeom prst="rect">
            <a:avLst/>
          </a:prstGeom>
        </p:spPr>
      </p:pic>
    </p:spTree>
    <p:extLst>
      <p:ext uri="{BB962C8B-B14F-4D97-AF65-F5344CB8AC3E}">
        <p14:creationId xmlns:p14="http://schemas.microsoft.com/office/powerpoint/2010/main" val="1773757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25628</TotalTime>
  <Words>1972</Words>
  <Application>Microsoft Office PowerPoint</Application>
  <PresentationFormat>Diaprojekcija na zaslonu (4:3)</PresentationFormat>
  <Paragraphs>400</Paragraphs>
  <Slides>47</Slides>
  <Notes>47</Notes>
  <HiddenSlides>7</HiddenSlides>
  <MMClips>0</MMClips>
  <ScaleCrop>false</ScaleCrop>
  <HeadingPairs>
    <vt:vector size="8" baseType="variant">
      <vt:variant>
        <vt:lpstr>Uporabljene pisave</vt:lpstr>
      </vt:variant>
      <vt:variant>
        <vt:i4>5</vt:i4>
      </vt:variant>
      <vt:variant>
        <vt:lpstr>Tema</vt:lpstr>
      </vt:variant>
      <vt:variant>
        <vt:i4>5</vt:i4>
      </vt:variant>
      <vt:variant>
        <vt:lpstr>Vdelani OLE strežniki</vt:lpstr>
      </vt:variant>
      <vt:variant>
        <vt:i4>1</vt:i4>
      </vt:variant>
      <vt:variant>
        <vt:lpstr>Naslovi diapozitivov</vt:lpstr>
      </vt:variant>
      <vt:variant>
        <vt:i4>47</vt:i4>
      </vt:variant>
    </vt:vector>
  </HeadingPairs>
  <TitlesOfParts>
    <vt:vector size="58" baseType="lpstr">
      <vt:lpstr>Arial</vt:lpstr>
      <vt:lpstr>Calibri</vt:lpstr>
      <vt:lpstr>Tahoma</vt:lpstr>
      <vt:lpstr>Times New Roman</vt:lpstr>
      <vt:lpstr>Wingdings</vt:lpstr>
      <vt:lpstr>Office Theme</vt:lpstr>
      <vt:lpstr>1_Office Theme</vt:lpstr>
      <vt:lpstr>2_Office Theme</vt:lpstr>
      <vt:lpstr>3_Office Theme</vt:lpstr>
      <vt:lpstr>4_Office Theme</vt:lpstr>
      <vt:lpstr>Acrobat Document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LOCUS d.o.o.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PREDSTAVITEV AKTI</dc:title>
  <dc:creator>Tosja Vidmar</dc:creator>
  <cp:lastModifiedBy>Maja Sinigoj</cp:lastModifiedBy>
  <cp:revision>1299</cp:revision>
  <cp:lastPrinted>2014-12-03T09:19:42Z</cp:lastPrinted>
  <dcterms:created xsi:type="dcterms:W3CDTF">2002-09-29T11:51:14Z</dcterms:created>
  <dcterms:modified xsi:type="dcterms:W3CDTF">2018-06-15T12:24:30Z</dcterms:modified>
</cp:coreProperties>
</file>